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29"/>
  </p:notesMasterIdLst>
  <p:sldIdLst>
    <p:sldId id="256" r:id="rId2"/>
    <p:sldId id="328" r:id="rId3"/>
    <p:sldId id="329" r:id="rId4"/>
    <p:sldId id="348" r:id="rId5"/>
    <p:sldId id="337" r:id="rId6"/>
    <p:sldId id="338" r:id="rId7"/>
    <p:sldId id="339" r:id="rId8"/>
    <p:sldId id="340" r:id="rId9"/>
    <p:sldId id="349" r:id="rId10"/>
    <p:sldId id="341" r:id="rId11"/>
    <p:sldId id="343" r:id="rId12"/>
    <p:sldId id="344" r:id="rId13"/>
    <p:sldId id="346" r:id="rId14"/>
    <p:sldId id="347" r:id="rId15"/>
    <p:sldId id="351" r:id="rId16"/>
    <p:sldId id="350" r:id="rId17"/>
    <p:sldId id="330" r:id="rId18"/>
    <p:sldId id="352" r:id="rId19"/>
    <p:sldId id="353" r:id="rId20"/>
    <p:sldId id="354" r:id="rId21"/>
    <p:sldId id="355" r:id="rId22"/>
    <p:sldId id="331" r:id="rId23"/>
    <p:sldId id="332" r:id="rId24"/>
    <p:sldId id="356" r:id="rId25"/>
    <p:sldId id="333" r:id="rId26"/>
    <p:sldId id="336" r:id="rId27"/>
    <p:sldId id="334" r:id="rId2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88326" autoAdjust="0"/>
  </p:normalViewPr>
  <p:slideViewPr>
    <p:cSldViewPr snapToGrid="0" snapToObjects="1">
      <p:cViewPr>
        <p:scale>
          <a:sx n="108" d="100"/>
          <a:sy n="108" d="100"/>
        </p:scale>
        <p:origin x="-232" y="-80"/>
      </p:cViewPr>
      <p:guideLst>
        <p:guide orient="horz" pos="2160"/>
        <p:guide pos="2880"/>
      </p:guideLst>
    </p:cSldViewPr>
  </p:slideViewPr>
  <p:outlineViewPr>
    <p:cViewPr>
      <p:scale>
        <a:sx n="33" d="100"/>
        <a:sy n="33" d="100"/>
      </p:scale>
      <p:origin x="0" y="233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1CFE03C-F70F-074C-9F6A-23E40FEA84E3}" type="datetimeFigureOut">
              <a:rPr lang="en-US" smtClean="0"/>
              <a:t>10/6/16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23548AD5-2DB6-4B4C-9CC8-DE3FB0D0755A}" type="slidenum">
              <a:rPr lang="en-US" smtClean="0"/>
              <a:t>‹#›</a:t>
            </a:fld>
            <a:endParaRPr lang="en-US" dirty="0"/>
          </a:p>
        </p:txBody>
      </p:sp>
    </p:spTree>
    <p:extLst>
      <p:ext uri="{BB962C8B-B14F-4D97-AF65-F5344CB8AC3E}">
        <p14:creationId xmlns:p14="http://schemas.microsoft.com/office/powerpoint/2010/main" val="38399129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23548AD5-2DB6-4B4C-9CC8-DE3FB0D0755A}" type="slidenum">
              <a:rPr lang="en-US" smtClean="0"/>
              <a:t>1</a:t>
            </a:fld>
            <a:endParaRPr lang="en-US" dirty="0"/>
          </a:p>
        </p:txBody>
      </p:sp>
    </p:spTree>
    <p:extLst>
      <p:ext uri="{BB962C8B-B14F-4D97-AF65-F5344CB8AC3E}">
        <p14:creationId xmlns:p14="http://schemas.microsoft.com/office/powerpoint/2010/main" val="188224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a:t>
            </a:r>
          </a:p>
          <a:p>
            <a:r>
              <a:rPr lang="en-US" dirty="0" smtClean="0"/>
              <a:t>Privacy: You</a:t>
            </a:r>
            <a:r>
              <a:rPr lang="en-US" baseline="0" dirty="0" smtClean="0"/>
              <a:t> are technically required to provide your real name</a:t>
            </a:r>
          </a:p>
          <a:p>
            <a:r>
              <a:rPr lang="en-US" dirty="0" smtClean="0"/>
              <a:t>Accuracy:</a:t>
            </a:r>
            <a:r>
              <a:rPr lang="en-US" baseline="0" dirty="0" smtClean="0"/>
              <a:t> You can report photos that are erroneously tagged of you</a:t>
            </a:r>
          </a:p>
          <a:p>
            <a:r>
              <a:rPr lang="en-US" baseline="0" dirty="0" smtClean="0"/>
              <a:t>Property: You own your data, FB can use it</a:t>
            </a:r>
          </a:p>
          <a:p>
            <a:r>
              <a:rPr lang="en-US" baseline="0" dirty="0" smtClean="0"/>
              <a:t>Access: You can access your information at any time. You can dl your data.</a:t>
            </a:r>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4</a:t>
            </a:fld>
            <a:endParaRPr lang="en-US" dirty="0"/>
          </a:p>
        </p:txBody>
      </p:sp>
    </p:spTree>
    <p:extLst>
      <p:ext uri="{BB962C8B-B14F-4D97-AF65-F5344CB8AC3E}">
        <p14:creationId xmlns:p14="http://schemas.microsoft.com/office/powerpoint/2010/main" val="254419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Guidelines:</a:t>
            </a:r>
            <a:r>
              <a:rPr lang="en-US" baseline="0" dirty="0" smtClean="0"/>
              <a:t> if work is focused on studying particular groups or relates to content that may be considered deeply personal, it will go through an enhanced review process. There will also be more review for collaborative work.                     </a:t>
            </a:r>
          </a:p>
          <a:p>
            <a:pPr defTabSz="465887">
              <a:defRPr/>
            </a:pPr>
            <a:r>
              <a:rPr lang="en-US" baseline="0" dirty="0" smtClean="0"/>
              <a:t>Review: Internal review panel.</a:t>
            </a:r>
          </a:p>
          <a:p>
            <a:pPr defTabSz="465887">
              <a:defRPr/>
            </a:pPr>
            <a:r>
              <a:rPr lang="en-US" baseline="0" dirty="0" smtClean="0"/>
              <a:t>Training: New ethics training is incorporated into Facebook’s six week “</a:t>
            </a:r>
            <a:r>
              <a:rPr lang="en-US" baseline="0" dirty="0" err="1" smtClean="0"/>
              <a:t>bootcamp</a:t>
            </a:r>
            <a:r>
              <a:rPr lang="en-US" baseline="0" dirty="0" smtClean="0"/>
              <a:t>” for new hires</a:t>
            </a:r>
          </a:p>
          <a:p>
            <a:pPr defTabSz="465887">
              <a:defRPr/>
            </a:pPr>
            <a:r>
              <a:rPr lang="en-US" baseline="0" dirty="0" smtClean="0"/>
              <a:t>Research website: our published academic website is now available at a single location and will be updated regularly.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10</a:t>
            </a:fld>
            <a:endParaRPr lang="en-US" dirty="0"/>
          </a:p>
        </p:txBody>
      </p:sp>
    </p:spTree>
    <p:extLst>
      <p:ext uri="{BB962C8B-B14F-4D97-AF65-F5344CB8AC3E}">
        <p14:creationId xmlns:p14="http://schemas.microsoft.com/office/powerpoint/2010/main" val="178968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The </a:t>
            </a:r>
            <a:r>
              <a:rPr lang="en-US" dirty="0" err="1" smtClean="0"/>
              <a:t>tuskegee</a:t>
            </a:r>
            <a:r>
              <a:rPr lang="en-US" dirty="0" smtClean="0"/>
              <a:t> syphilis experiment was research</a:t>
            </a:r>
            <a:r>
              <a:rPr lang="en-US" baseline="0" dirty="0" smtClean="0"/>
              <a:t> study conducted between 1932 and 1972 by the united states U.S&gt; Public Health Service. </a:t>
            </a:r>
          </a:p>
          <a:p>
            <a:pPr defTabSz="465887">
              <a:defRPr/>
            </a:pPr>
            <a:endParaRPr lang="en-US" baseline="0" dirty="0" smtClean="0"/>
          </a:p>
          <a:p>
            <a:pPr defTabSz="465887">
              <a:defRPr/>
            </a:pPr>
            <a:r>
              <a:rPr lang="en-US" baseline="0" dirty="0" smtClean="0"/>
              <a:t>During this time, the US health service worked with 600 impoverished sharecroppers in Alabama, infecting 200 with syphilis and not treating the entire group, although they did provide free healthcare for all other ailments.</a:t>
            </a:r>
          </a:p>
          <a:p>
            <a:pPr defTabSz="465887">
              <a:defRPr/>
            </a:pPr>
            <a:endParaRPr lang="en-US" baseline="0" dirty="0" smtClean="0"/>
          </a:p>
          <a:p>
            <a:pPr defTabSz="465887">
              <a:defRPr/>
            </a:pPr>
            <a:r>
              <a:rPr lang="en-US" baseline="0" dirty="0" smtClean="0"/>
              <a:t> Participants were not told they had syphilis or that they were part of a research study. Because syphilis is a terminal disease, all eventually died. </a:t>
            </a:r>
          </a:p>
          <a:p>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11</a:t>
            </a:fld>
            <a:endParaRPr lang="en-US" dirty="0"/>
          </a:p>
        </p:txBody>
      </p:sp>
    </p:spTree>
    <p:extLst>
      <p:ext uri="{BB962C8B-B14F-4D97-AF65-F5344CB8AC3E}">
        <p14:creationId xmlns:p14="http://schemas.microsoft.com/office/powerpoint/2010/main" val="338209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…and persons with diminished autonomy deserve enhanced protections.</a:t>
            </a:r>
            <a:br>
              <a:rPr lang="en-US" dirty="0" smtClean="0"/>
            </a:br>
            <a:r>
              <a:rPr lang="en-US" dirty="0" smtClean="0"/>
              <a:t>Protocols should be designed to minimize risks to research participants while maximizing benefits to participants and to society.</a:t>
            </a:r>
            <a:br>
              <a:rPr lang="en-US" dirty="0" smtClean="0"/>
            </a:br>
            <a:r>
              <a:rPr lang="en-US" dirty="0" smtClean="0"/>
              <a:t>If one group bears a disproportionate amount of risk, that same group should receive a disproportionate benefit.</a:t>
            </a:r>
          </a:p>
          <a:p>
            <a:endParaRPr lang="en-US" dirty="0" smtClean="0"/>
          </a:p>
          <a:p>
            <a:pPr marL="349415" indent="-349415">
              <a:buFont typeface="+mj-lt"/>
              <a:buAutoNum type="arabicPeriod"/>
            </a:pPr>
            <a:r>
              <a:rPr lang="en-US" i="1" dirty="0" smtClean="0"/>
              <a:t>Informed consent:</a:t>
            </a:r>
            <a:r>
              <a:rPr lang="en-US" dirty="0" smtClean="0"/>
              <a:t> Research subjects, “to the degree that they are capable,” should be able to choose what happens to them through informed consent.</a:t>
            </a:r>
            <a:br>
              <a:rPr lang="en-US" dirty="0" smtClean="0"/>
            </a:br>
            <a:r>
              <a:rPr lang="en-US" dirty="0" smtClean="0"/>
              <a:t> </a:t>
            </a:r>
          </a:p>
          <a:p>
            <a:pPr marL="349415" indent="-349415">
              <a:buFont typeface="+mj-lt"/>
              <a:buAutoNum type="arabicPeriod"/>
            </a:pPr>
            <a:r>
              <a:rPr lang="en-US" i="1" dirty="0" smtClean="0"/>
              <a:t>Assessment of risks and benefits:</a:t>
            </a:r>
            <a:r>
              <a:rPr lang="en-US" dirty="0" smtClean="0"/>
              <a:t> The risks and benefits of research should be assessed by an investigator, a review committee, and prospective subjects.</a:t>
            </a:r>
            <a:br>
              <a:rPr lang="en-US" dirty="0" smtClean="0"/>
            </a:br>
            <a:r>
              <a:rPr lang="en-US" dirty="0" smtClean="0"/>
              <a:t> </a:t>
            </a:r>
          </a:p>
          <a:p>
            <a:pPr marL="349415" indent="-349415">
              <a:buFont typeface="+mj-lt"/>
              <a:buAutoNum type="arabicPeriod"/>
            </a:pPr>
            <a:r>
              <a:rPr lang="en-US" i="1" dirty="0" smtClean="0"/>
              <a:t>Selection of subjects:</a:t>
            </a:r>
            <a:r>
              <a:rPr lang="en-US" dirty="0" smtClean="0"/>
              <a:t> Both individuals and groups should be selected to balance the risks and benefits of research.</a:t>
            </a:r>
          </a:p>
          <a:p>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12</a:t>
            </a:fld>
            <a:endParaRPr lang="en-US" dirty="0"/>
          </a:p>
        </p:txBody>
      </p:sp>
    </p:spTree>
    <p:extLst>
      <p:ext uri="{BB962C8B-B14F-4D97-AF65-F5344CB8AC3E}">
        <p14:creationId xmlns:p14="http://schemas.microsoft.com/office/powerpoint/2010/main" val="351509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What if a study primarily designed to improve a product uncovers knowledge that merits publication?</a:t>
            </a:r>
            <a:br>
              <a:rPr lang="en-US" dirty="0" smtClean="0"/>
            </a:br>
            <a:r>
              <a:rPr lang="en-US" dirty="0" smtClean="0"/>
              <a:t>Is research with avatars human subjects research?</a:t>
            </a:r>
            <a:br>
              <a:rPr lang="en-US" dirty="0" smtClean="0"/>
            </a:br>
            <a:r>
              <a:rPr lang="en-US" dirty="0" smtClean="0"/>
              <a:t>Should research on existing data sets be exempt from ethical review?  What if these data contain sensitive personal information?  What if these data are combined with other data?</a:t>
            </a:r>
            <a:br>
              <a:rPr lang="en-US" dirty="0" smtClean="0"/>
            </a:br>
            <a:r>
              <a:rPr lang="en-US" dirty="0" smtClean="0"/>
              <a:t>Are social media posts public, or private?  What steps should researchers take to ensure that participant identities cannot be reconstructed?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13</a:t>
            </a:fld>
            <a:endParaRPr lang="en-US" dirty="0"/>
          </a:p>
        </p:txBody>
      </p:sp>
    </p:spTree>
    <p:extLst>
      <p:ext uri="{BB962C8B-B14F-4D97-AF65-F5344CB8AC3E}">
        <p14:creationId xmlns:p14="http://schemas.microsoft.com/office/powerpoint/2010/main" val="23098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research that collects consent through the use of a site with set terms and conditions acting ethically?</a:t>
            </a:r>
          </a:p>
          <a:p>
            <a:r>
              <a:rPr lang="en-US" dirty="0" smtClean="0"/>
              <a:t>Is it ethical to use Mechanical Turk workers as participants?  Under what circumstances?  If a researcher observes dangerous online behavior, is she obligated to intervene?</a:t>
            </a:r>
          </a:p>
          <a:p>
            <a:r>
              <a:rPr lang="en-US" dirty="0" smtClean="0"/>
              <a:t>If participants unknowingly engage in risky online behavior, is it ethical for knowledgeable researchers to study that behavior without intervening?</a:t>
            </a:r>
          </a:p>
          <a:p>
            <a:pPr defTabSz="465887">
              <a:defRPr/>
            </a:pPr>
            <a:r>
              <a:rPr lang="en-US" dirty="0" smtClean="0"/>
              <a:t>Data about humans may be embedded in other data (e.g., </a:t>
            </a:r>
            <a:r>
              <a:rPr lang="en-US" dirty="0" err="1" smtClean="0"/>
              <a:t>geotagged</a:t>
            </a:r>
            <a:r>
              <a:rPr lang="en-US" dirty="0" smtClean="0"/>
              <a:t> images). Data about secondary participants (e.g., digital photographs of Facebook friends) may be embedded in primary data.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7153F9-5EF5-E54A-9856-7686B1B1C87B}" type="slidenum">
              <a:rPr lang="en-US" smtClean="0"/>
              <a:t>14</a:t>
            </a:fld>
            <a:endParaRPr lang="en-US" dirty="0"/>
          </a:p>
        </p:txBody>
      </p:sp>
    </p:spTree>
    <p:extLst>
      <p:ext uri="{BB962C8B-B14F-4D97-AF65-F5344CB8AC3E}">
        <p14:creationId xmlns:p14="http://schemas.microsoft.com/office/powerpoint/2010/main" val="412943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548AD5-2DB6-4B4C-9CC8-DE3FB0D0755A}" type="slidenum">
              <a:rPr lang="en-US" smtClean="0"/>
              <a:t>18</a:t>
            </a:fld>
            <a:endParaRPr lang="en-US" dirty="0"/>
          </a:p>
        </p:txBody>
      </p:sp>
    </p:spTree>
    <p:extLst>
      <p:ext uri="{BB962C8B-B14F-4D97-AF65-F5344CB8AC3E}">
        <p14:creationId xmlns:p14="http://schemas.microsoft.com/office/powerpoint/2010/main" val="83283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who would be interested in these data?</a:t>
            </a:r>
            <a:endParaRPr lang="en-US" dirty="0"/>
          </a:p>
        </p:txBody>
      </p:sp>
      <p:sp>
        <p:nvSpPr>
          <p:cNvPr id="4" name="Slide Number Placeholder 3"/>
          <p:cNvSpPr>
            <a:spLocks noGrp="1"/>
          </p:cNvSpPr>
          <p:nvPr>
            <p:ph type="sldNum" sz="quarter" idx="10"/>
          </p:nvPr>
        </p:nvSpPr>
        <p:spPr/>
        <p:txBody>
          <a:bodyPr/>
          <a:lstStyle/>
          <a:p>
            <a:fld id="{23548AD5-2DB6-4B4C-9CC8-DE3FB0D0755A}" type="slidenum">
              <a:rPr lang="en-US" smtClean="0"/>
              <a:t>23</a:t>
            </a:fld>
            <a:endParaRPr lang="en-US" dirty="0"/>
          </a:p>
        </p:txBody>
      </p:sp>
    </p:spTree>
    <p:extLst>
      <p:ext uri="{BB962C8B-B14F-4D97-AF65-F5344CB8AC3E}">
        <p14:creationId xmlns:p14="http://schemas.microsoft.com/office/powerpoint/2010/main" val="131203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3BBBF-6EBD-2942-B71B-25D09104AD18}" type="datetime1">
              <a:rPr lang="en-US" smtClean="0"/>
              <a:t>10/6/16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9FAB7-F5DF-FA48-881E-F84A30A8BE42}" type="datetime1">
              <a:rPr lang="en-US" smtClean="0"/>
              <a:t>10/6/16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CF445-E5C7-9641-B745-017286161673}" type="datetime1">
              <a:rPr lang="en-US" smtClean="0"/>
              <a:t>10/6/16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15D633-EACC-414E-8B50-D29E2CBAE938}" type="datetime1">
              <a:rPr lang="en-US" smtClean="0"/>
              <a:t>10/6/16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1516FC-0DB6-574A-8C9B-8D7590202F02}" type="datetime1">
              <a:rPr lang="en-US" smtClean="0"/>
              <a:t>10/6/16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F839E2-35D4-7741-8610-62A8206E50D3}" type="datetime1">
              <a:rPr lang="en-US" smtClean="0"/>
              <a:t>10/6/16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2FF48A-EDD6-3E44-8898-A60A7B3A0314}" type="datetime1">
              <a:rPr lang="en-US" smtClean="0"/>
              <a:t>10/6/16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EA378A-3D88-8148-B890-8CF04B3494BD}" type="datetime1">
              <a:rPr lang="en-US" smtClean="0"/>
              <a:t>10/6/16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F1787-5E7B-9549-843A-339FFEA1D0C2}" type="datetime1">
              <a:rPr lang="en-US" smtClean="0"/>
              <a:t>10/6/16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905CD6-F201-E343-9437-AB646CADADED}" type="datetime1">
              <a:rPr lang="en-US" smtClean="0"/>
              <a:t>10/6/16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B7CF94F-53D6-EE41-BC80-C8E6CD2F6626}" type="datetime1">
              <a:rPr lang="en-US" smtClean="0"/>
              <a:t>10/6/16</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DF889CD3-675A-4B43-8241-FFE4AE198635}" type="datetime1">
              <a:rPr lang="en-US" smtClean="0"/>
              <a:t>10/6/16</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64197"/>
            <a:ext cx="7744581" cy="1596118"/>
          </a:xfrm>
        </p:spPr>
        <p:txBody>
          <a:bodyPr/>
          <a:lstStyle/>
          <a:p>
            <a:r>
              <a:rPr lang="en-US" sz="3800" dirty="0" smtClean="0"/>
              <a:t>INFM 600: Information Environments</a:t>
            </a:r>
            <a:endParaRPr lang="en-US" sz="3800" dirty="0"/>
          </a:p>
        </p:txBody>
      </p:sp>
      <p:sp>
        <p:nvSpPr>
          <p:cNvPr id="3" name="Subtitle 2"/>
          <p:cNvSpPr>
            <a:spLocks noGrp="1"/>
          </p:cNvSpPr>
          <p:nvPr>
            <p:ph type="subTitle" idx="1"/>
          </p:nvPr>
        </p:nvSpPr>
        <p:spPr>
          <a:xfrm>
            <a:off x="685799" y="4705048"/>
            <a:ext cx="7744582" cy="1669142"/>
          </a:xfrm>
        </p:spPr>
        <p:txBody>
          <a:bodyPr>
            <a:noAutofit/>
          </a:bodyPr>
          <a:lstStyle/>
          <a:p>
            <a:r>
              <a:rPr lang="en-US" sz="2400" dirty="0" smtClean="0">
                <a:solidFill>
                  <a:schemeClr val="tx1">
                    <a:lumMod val="65000"/>
                    <a:lumOff val="35000"/>
                  </a:schemeClr>
                </a:solidFill>
              </a:rPr>
              <a:t>Week 6: Cleaning Data</a:t>
            </a:r>
          </a:p>
          <a:p>
            <a:endParaRPr lang="en-US" sz="1200" i="1" dirty="0">
              <a:solidFill>
                <a:schemeClr val="tx1">
                  <a:lumMod val="65000"/>
                  <a:lumOff val="35000"/>
                </a:schemeClr>
              </a:solidFill>
            </a:endParaRPr>
          </a:p>
          <a:p>
            <a:r>
              <a:rPr lang="en-US" sz="2400" i="1" dirty="0" smtClean="0">
                <a:solidFill>
                  <a:schemeClr val="tx1">
                    <a:lumMod val="65000"/>
                    <a:lumOff val="35000"/>
                  </a:schemeClr>
                </a:solidFill>
              </a:rPr>
              <a:t>Dr. Andrea Wiggins |  October 4 &amp; 5, 2016</a:t>
            </a:r>
            <a:endParaRPr lang="en-US" sz="2400" i="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a:t>
            </a:fld>
            <a:endParaRPr lang="en-US" dirty="0"/>
          </a:p>
        </p:txBody>
      </p:sp>
      <p:pic>
        <p:nvPicPr>
          <p:cNvPr id="5" name="Picture 4" descr="ischool_logo_hom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10" y="-63500"/>
            <a:ext cx="4568976" cy="2284488"/>
          </a:xfrm>
          <a:prstGeom prst="rect">
            <a:avLst/>
          </a:prstGeom>
        </p:spPr>
      </p:pic>
      <p:cxnSp>
        <p:nvCxnSpPr>
          <p:cNvPr id="7" name="Straight Connector 6"/>
          <p:cNvCxnSpPr/>
          <p:nvPr/>
        </p:nvCxnSpPr>
        <p:spPr>
          <a:xfrm flipH="1">
            <a:off x="709989" y="4414761"/>
            <a:ext cx="7744582" cy="0"/>
          </a:xfrm>
          <a:prstGeom prst="line">
            <a:avLst/>
          </a:prstGeom>
          <a:ln w="28575" cmpd="sng">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8387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Facebook”</a:t>
            </a:r>
            <a:endParaRPr lang="en-US"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sz="3200" i="1" dirty="0" smtClean="0"/>
              <a:t>As of October </a:t>
            </a:r>
            <a:r>
              <a:rPr lang="en-US" sz="3200" i="1" dirty="0"/>
              <a:t>2, 2014</a:t>
            </a:r>
          </a:p>
          <a:p>
            <a:endParaRPr lang="en-US" sz="3200" dirty="0"/>
          </a:p>
          <a:p>
            <a:pPr marL="1257300" lvl="2" indent="-342900">
              <a:buFont typeface="+mj-lt"/>
              <a:buAutoNum type="arabicPeriod"/>
            </a:pPr>
            <a:r>
              <a:rPr lang="en-US" sz="3200" dirty="0"/>
              <a:t> New guidelines</a:t>
            </a:r>
          </a:p>
          <a:p>
            <a:pPr lvl="2"/>
            <a:endParaRPr lang="en-US" sz="3200" dirty="0"/>
          </a:p>
          <a:p>
            <a:pPr marL="1257300" lvl="2" indent="-342900">
              <a:buFont typeface="+mj-lt"/>
              <a:buAutoNum type="arabicPeriod"/>
            </a:pPr>
            <a:r>
              <a:rPr lang="en-US" sz="3200" dirty="0"/>
              <a:t> New review</a:t>
            </a:r>
          </a:p>
          <a:p>
            <a:pPr marL="1257300" lvl="2" indent="-342900">
              <a:buFont typeface="+mj-lt"/>
              <a:buAutoNum type="arabicPeriod"/>
            </a:pPr>
            <a:endParaRPr lang="en-US" sz="3200" dirty="0"/>
          </a:p>
          <a:p>
            <a:pPr marL="1257300" lvl="2" indent="-342900">
              <a:buFont typeface="+mj-lt"/>
              <a:buAutoNum type="arabicPeriod"/>
            </a:pPr>
            <a:r>
              <a:rPr lang="en-US" sz="3200" dirty="0"/>
              <a:t> New training</a:t>
            </a:r>
          </a:p>
          <a:p>
            <a:pPr marL="1257300" lvl="2" indent="-342900">
              <a:buFont typeface="+mj-lt"/>
              <a:buAutoNum type="arabicPeriod"/>
            </a:pPr>
            <a:endParaRPr lang="en-US" sz="3200" dirty="0"/>
          </a:p>
          <a:p>
            <a:pPr marL="1257300" lvl="2" indent="-342900">
              <a:buFont typeface="+mj-lt"/>
              <a:buAutoNum type="arabicPeriod"/>
            </a:pPr>
            <a:r>
              <a:rPr lang="en-US" sz="3200" dirty="0"/>
              <a:t> Research website</a:t>
            </a:r>
          </a:p>
          <a:p>
            <a:pPr marL="114300" indent="0">
              <a:buNone/>
            </a:pPr>
            <a:endParaRPr lang="en-US" dirty="0"/>
          </a:p>
        </p:txBody>
      </p:sp>
      <p:sp>
        <p:nvSpPr>
          <p:cNvPr id="4" name="Slide Number Placeholder 3"/>
          <p:cNvSpPr>
            <a:spLocks noGrp="1"/>
          </p:cNvSpPr>
          <p:nvPr>
            <p:ph type="sldNum" sz="quarter" idx="12"/>
          </p:nvPr>
        </p:nvSpPr>
        <p:spPr/>
        <p:txBody>
          <a:bodyPr/>
          <a:lstStyle/>
          <a:p>
            <a:fld id="{1ABBD891-3050-A942-8C79-99330A2034C3}" type="slidenum">
              <a:rPr lang="en-US" smtClean="0"/>
              <a:t>10</a:t>
            </a:fld>
            <a:endParaRPr lang="en-US" dirty="0"/>
          </a:p>
        </p:txBody>
      </p:sp>
    </p:spTree>
    <p:extLst>
      <p:ext uri="{BB962C8B-B14F-4D97-AF65-F5344CB8AC3E}">
        <p14:creationId xmlns:p14="http://schemas.microsoft.com/office/powerpoint/2010/main" val="2019559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Belmont Report Basics</a:t>
            </a:r>
            <a:endParaRPr lang="en-US" dirty="0"/>
          </a:p>
        </p:txBody>
      </p:sp>
      <p:sp>
        <p:nvSpPr>
          <p:cNvPr id="3" name="Content Placeholder 2"/>
          <p:cNvSpPr>
            <a:spLocks noGrp="1"/>
          </p:cNvSpPr>
          <p:nvPr>
            <p:ph idx="1"/>
          </p:nvPr>
        </p:nvSpPr>
        <p:spPr/>
        <p:txBody>
          <a:bodyPr>
            <a:normAutofit/>
          </a:bodyPr>
          <a:lstStyle/>
          <a:p>
            <a:pPr marL="114300" indent="0">
              <a:buNone/>
            </a:pPr>
            <a:r>
              <a:rPr lang="en-US" sz="2800" dirty="0" smtClean="0"/>
              <a:t>UMD (&amp; companies like MSR) uses the </a:t>
            </a:r>
            <a:r>
              <a:rPr lang="en-US" sz="2800" i="1" dirty="0" smtClean="0"/>
              <a:t>Belmont Report</a:t>
            </a:r>
            <a:r>
              <a:rPr lang="en-US" sz="2800" dirty="0" smtClean="0"/>
              <a:t> as a foundation for human research ethics</a:t>
            </a:r>
            <a:endParaRPr lang="en-US" sz="2800" dirty="0"/>
          </a:p>
        </p:txBody>
      </p:sp>
      <p:sp>
        <p:nvSpPr>
          <p:cNvPr id="4" name="Slide Number Placeholder 3"/>
          <p:cNvSpPr>
            <a:spLocks noGrp="1"/>
          </p:cNvSpPr>
          <p:nvPr>
            <p:ph type="sldNum" sz="quarter" idx="12"/>
          </p:nvPr>
        </p:nvSpPr>
        <p:spPr/>
        <p:txBody>
          <a:bodyPr/>
          <a:lstStyle/>
          <a:p>
            <a:fld id="{1ABBD891-3050-A942-8C79-99330A2034C3}" type="slidenum">
              <a:rPr lang="en-US" smtClean="0"/>
              <a:t>11</a:t>
            </a:fld>
            <a:endParaRPr lang="en-US" dirty="0"/>
          </a:p>
        </p:txBody>
      </p:sp>
      <p:pic>
        <p:nvPicPr>
          <p:cNvPr id="5" name="Picture 4" descr="Tuskegee-syphilis-study_doctor-injecting-subject.jpg"/>
          <p:cNvPicPr>
            <a:picLocks noChangeAspect="1"/>
          </p:cNvPicPr>
          <p:nvPr/>
        </p:nvPicPr>
        <p:blipFill rotWithShape="1">
          <a:blip r:embed="rId3" cstate="print">
            <a:extLst>
              <a:ext uri="{28A0092B-C50C-407E-A947-70E740481C1C}">
                <a14:useLocalDpi xmlns:a14="http://schemas.microsoft.com/office/drawing/2010/main" val="0"/>
              </a:ext>
            </a:extLst>
          </a:blip>
          <a:srcRect t="5959"/>
          <a:stretch/>
        </p:blipFill>
        <p:spPr>
          <a:xfrm>
            <a:off x="1241777" y="2719470"/>
            <a:ext cx="6067777" cy="4138530"/>
          </a:xfrm>
          <a:prstGeom prst="rect">
            <a:avLst/>
          </a:prstGeom>
        </p:spPr>
      </p:pic>
    </p:spTree>
    <p:extLst>
      <p:ext uri="{BB962C8B-B14F-4D97-AF65-F5344CB8AC3E}">
        <p14:creationId xmlns:p14="http://schemas.microsoft.com/office/powerpoint/2010/main" val="37445085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Belmont Report Principles</a:t>
            </a:r>
            <a:endParaRPr lang="en-US" dirty="0"/>
          </a:p>
        </p:txBody>
      </p:sp>
      <p:sp>
        <p:nvSpPr>
          <p:cNvPr id="3" name="Content Placeholder 2"/>
          <p:cNvSpPr>
            <a:spLocks noGrp="1"/>
          </p:cNvSpPr>
          <p:nvPr>
            <p:ph idx="1"/>
          </p:nvPr>
        </p:nvSpPr>
        <p:spPr/>
        <p:txBody>
          <a:bodyPr>
            <a:normAutofit/>
          </a:bodyPr>
          <a:lstStyle/>
          <a:p>
            <a:pPr marL="571500" indent="-457200">
              <a:buFont typeface="+mj-lt"/>
              <a:buAutoNum type="arabicPeriod"/>
            </a:pPr>
            <a:r>
              <a:rPr lang="en-US" sz="2400" i="1" dirty="0" smtClean="0"/>
              <a:t>Respect </a:t>
            </a:r>
            <a:r>
              <a:rPr lang="en-US" sz="2400" i="1" dirty="0"/>
              <a:t>for persons</a:t>
            </a:r>
            <a:r>
              <a:rPr lang="en-US" sz="2400" dirty="0"/>
              <a:t>: All individuals should be treated as autonomous </a:t>
            </a:r>
            <a:r>
              <a:rPr lang="en-US" sz="2400" dirty="0" smtClean="0"/>
              <a:t>agents</a:t>
            </a:r>
          </a:p>
          <a:p>
            <a:pPr marL="411480" lvl="1" indent="0">
              <a:buNone/>
            </a:pPr>
            <a:r>
              <a:rPr lang="en-US" sz="2400" dirty="0"/>
              <a:t>	</a:t>
            </a:r>
            <a:r>
              <a:rPr lang="en-US" sz="2400" dirty="0" smtClean="0">
                <a:sym typeface="Wingdings"/>
              </a:rPr>
              <a:t> Informed consent</a:t>
            </a:r>
            <a:endParaRPr lang="en-US" sz="2400" dirty="0" smtClean="0"/>
          </a:p>
          <a:p>
            <a:pPr marL="571500" indent="-457200">
              <a:buFont typeface="+mj-lt"/>
              <a:buAutoNum type="arabicPeriod"/>
            </a:pPr>
            <a:endParaRPr lang="en-US" sz="2400" i="1" dirty="0"/>
          </a:p>
          <a:p>
            <a:pPr marL="571500" indent="-457200">
              <a:buFont typeface="+mj-lt"/>
              <a:buAutoNum type="arabicPeriod"/>
            </a:pPr>
            <a:r>
              <a:rPr lang="en-US" sz="2400" i="1" dirty="0" smtClean="0"/>
              <a:t>Beneficence</a:t>
            </a:r>
            <a:r>
              <a:rPr lang="en-US" sz="2400" dirty="0"/>
              <a:t>: Researchers should respect their </a:t>
            </a:r>
            <a:r>
              <a:rPr lang="en-US" sz="2400" dirty="0" smtClean="0"/>
              <a:t>participants</a:t>
            </a:r>
            <a:r>
              <a:rPr lang="en-US" sz="2400" dirty="0"/>
              <a:t> </a:t>
            </a:r>
            <a:r>
              <a:rPr lang="en-US" sz="2400" dirty="0" smtClean="0"/>
              <a:t>&amp; protect </a:t>
            </a:r>
            <a:r>
              <a:rPr lang="en-US" sz="2400" dirty="0"/>
              <a:t>them from harm.</a:t>
            </a:r>
            <a:r>
              <a:rPr lang="en-US" sz="2400" i="1" dirty="0"/>
              <a:t>  </a:t>
            </a:r>
            <a:endParaRPr lang="en-US" sz="2400" i="1" dirty="0" smtClean="0"/>
          </a:p>
          <a:p>
            <a:pPr marL="114300" indent="0">
              <a:buNone/>
            </a:pPr>
            <a:r>
              <a:rPr lang="en-US" sz="2400" dirty="0"/>
              <a:t>	</a:t>
            </a:r>
            <a:r>
              <a:rPr lang="en-US" sz="2400" dirty="0" smtClean="0">
                <a:sym typeface="Wingdings"/>
              </a:rPr>
              <a:t> Assessment of risks &amp; benefits</a:t>
            </a:r>
          </a:p>
          <a:p>
            <a:pPr marL="114300" indent="0">
              <a:buNone/>
            </a:pPr>
            <a:endParaRPr lang="en-US" sz="2400" dirty="0">
              <a:sym typeface="Wingdings"/>
            </a:endParaRPr>
          </a:p>
          <a:p>
            <a:pPr marL="571500" indent="-457200">
              <a:buFont typeface="+mj-lt"/>
              <a:buAutoNum type="arabicPeriod" startAt="3"/>
            </a:pPr>
            <a:r>
              <a:rPr lang="en-US" sz="2400" i="1" dirty="0" smtClean="0"/>
              <a:t>Justice</a:t>
            </a:r>
            <a:r>
              <a:rPr lang="en-US" sz="2400" dirty="0"/>
              <a:t>: Risks </a:t>
            </a:r>
            <a:r>
              <a:rPr lang="en-US" sz="2400" dirty="0" smtClean="0"/>
              <a:t>&amp; benefits </a:t>
            </a:r>
            <a:r>
              <a:rPr lang="en-US" sz="2400" dirty="0"/>
              <a:t>of research should be distributed equally between individuals </a:t>
            </a:r>
            <a:r>
              <a:rPr lang="en-US" sz="2400" dirty="0" smtClean="0"/>
              <a:t>&amp; gro</a:t>
            </a:r>
            <a:r>
              <a:rPr lang="en-US" dirty="0" smtClean="0"/>
              <a:t>ups</a:t>
            </a:r>
            <a:r>
              <a:rPr lang="en-US" dirty="0"/>
              <a:t>. </a:t>
            </a:r>
            <a:endParaRPr lang="en-US" dirty="0" smtClean="0"/>
          </a:p>
          <a:p>
            <a:pPr marL="114300" indent="0">
              <a:buNone/>
            </a:pPr>
            <a:r>
              <a:rPr lang="en-US" dirty="0"/>
              <a:t>	</a:t>
            </a:r>
            <a:r>
              <a:rPr lang="en-US" dirty="0" smtClean="0">
                <a:sym typeface="Wingdings"/>
              </a:rPr>
              <a:t> Selection of subjects</a:t>
            </a:r>
            <a:endParaRPr lang="en-US" dirty="0"/>
          </a:p>
        </p:txBody>
      </p:sp>
      <p:sp>
        <p:nvSpPr>
          <p:cNvPr id="4" name="Slide Number Placeholder 3"/>
          <p:cNvSpPr>
            <a:spLocks noGrp="1"/>
          </p:cNvSpPr>
          <p:nvPr>
            <p:ph type="sldNum" sz="quarter" idx="12"/>
          </p:nvPr>
        </p:nvSpPr>
        <p:spPr/>
        <p:txBody>
          <a:bodyPr/>
          <a:lstStyle/>
          <a:p>
            <a:fld id="{1ABBD891-3050-A942-8C79-99330A2034C3}" type="slidenum">
              <a:rPr lang="en-US" smtClean="0"/>
              <a:t>12</a:t>
            </a:fld>
            <a:endParaRPr lang="en-US" dirty="0"/>
          </a:p>
        </p:txBody>
      </p:sp>
    </p:spTree>
    <p:extLst>
      <p:ext uri="{BB962C8B-B14F-4D97-AF65-F5344CB8AC3E}">
        <p14:creationId xmlns:p14="http://schemas.microsoft.com/office/powerpoint/2010/main" val="377473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Conflict Zones</a:t>
            </a:r>
            <a:endParaRPr lang="en-US" dirty="0"/>
          </a:p>
        </p:txBody>
      </p:sp>
      <p:sp>
        <p:nvSpPr>
          <p:cNvPr id="3" name="Content Placeholder 2"/>
          <p:cNvSpPr>
            <a:spLocks noGrp="1"/>
          </p:cNvSpPr>
          <p:nvPr>
            <p:ph idx="1"/>
          </p:nvPr>
        </p:nvSpPr>
        <p:spPr/>
        <p:txBody>
          <a:bodyPr>
            <a:normAutofit fontScale="92500"/>
          </a:bodyPr>
          <a:lstStyle/>
          <a:p>
            <a:pPr marL="114300" indent="0">
              <a:buNone/>
            </a:pPr>
            <a:r>
              <a:rPr lang="en-US" sz="2400" dirty="0"/>
              <a:t>In conflict zones, established ethical norms for human subjects research conflict with </a:t>
            </a:r>
            <a:r>
              <a:rPr lang="en-US" sz="2400" dirty="0" smtClean="0"/>
              <a:t>practices </a:t>
            </a:r>
            <a:r>
              <a:rPr lang="en-US" sz="2400" dirty="0"/>
              <a:t>that new technologies support. </a:t>
            </a:r>
            <a:endParaRPr lang="en-US" sz="2400" dirty="0" smtClean="0"/>
          </a:p>
          <a:p>
            <a:pPr marL="114300" indent="0">
              <a:buNone/>
            </a:pPr>
            <a:endParaRPr lang="en-US" sz="2400" dirty="0"/>
          </a:p>
          <a:p>
            <a:pPr marL="114300" indent="0">
              <a:buNone/>
            </a:pPr>
            <a:r>
              <a:rPr lang="en-US" sz="2400" dirty="0" smtClean="0"/>
              <a:t>It </a:t>
            </a:r>
            <a:r>
              <a:rPr lang="en-US" sz="2400" dirty="0"/>
              <a:t>may be unclear</a:t>
            </a:r>
            <a:r>
              <a:rPr lang="en-US" sz="2400" dirty="0" smtClean="0"/>
              <a:t>…</a:t>
            </a:r>
            <a:endParaRPr lang="en-US" sz="2400" dirty="0"/>
          </a:p>
          <a:p>
            <a:r>
              <a:rPr lang="en-US" sz="2400" dirty="0"/>
              <a:t>
What is considered</a:t>
            </a:r>
            <a:r>
              <a:rPr lang="en-US" sz="2400" i="1" dirty="0"/>
              <a:t> resear</a:t>
            </a:r>
            <a:r>
              <a:rPr lang="en-US" sz="2400" dirty="0"/>
              <a:t>ch.  
</a:t>
            </a:r>
            <a:endParaRPr lang="en-US" sz="2400" dirty="0" smtClean="0"/>
          </a:p>
          <a:p>
            <a:r>
              <a:rPr lang="en-US" sz="2400" dirty="0" smtClean="0"/>
              <a:t>What </a:t>
            </a:r>
            <a:r>
              <a:rPr lang="en-US" sz="2400" dirty="0"/>
              <a:t>is considered</a:t>
            </a:r>
            <a:r>
              <a:rPr lang="en-US" sz="2400" i="1" dirty="0"/>
              <a:t> human subjects research</a:t>
            </a:r>
            <a:r>
              <a:rPr lang="en-US" sz="2400" dirty="0"/>
              <a:t>.  </a:t>
            </a:r>
            <a:endParaRPr lang="en-US" sz="2400" dirty="0" smtClean="0"/>
          </a:p>
          <a:p>
            <a:endParaRPr lang="en-US" sz="2400" dirty="0"/>
          </a:p>
          <a:p>
            <a:r>
              <a:rPr lang="en-US" sz="2400" dirty="0" smtClean="0"/>
              <a:t>What </a:t>
            </a:r>
            <a:r>
              <a:rPr lang="en-US" sz="2400" dirty="0"/>
              <a:t>research </a:t>
            </a:r>
            <a:r>
              <a:rPr lang="en-US" sz="2400" i="1" dirty="0"/>
              <a:t>should be exempt</a:t>
            </a:r>
            <a:r>
              <a:rPr lang="en-US" sz="2400" dirty="0"/>
              <a:t> from review.  </a:t>
            </a:r>
          </a:p>
          <a:p>
            <a:endParaRPr lang="en-US" sz="2400" dirty="0" smtClean="0"/>
          </a:p>
          <a:p>
            <a:r>
              <a:rPr lang="en-US" sz="2400" dirty="0" smtClean="0"/>
              <a:t>What </a:t>
            </a:r>
            <a:r>
              <a:rPr lang="en-US" sz="2400" dirty="0"/>
              <a:t>is a </a:t>
            </a:r>
            <a:r>
              <a:rPr lang="en-US" sz="2400" i="1" dirty="0"/>
              <a:t>reasonable expectation of privacy and sec</a:t>
            </a:r>
            <a:r>
              <a:rPr lang="en-US" i="1" dirty="0"/>
              <a:t>urity. </a:t>
            </a:r>
          </a:p>
          <a:p>
            <a:pPr marL="114300" indent="0">
              <a:buNone/>
            </a:pPr>
            <a:endParaRPr lang="en-US" dirty="0"/>
          </a:p>
        </p:txBody>
      </p:sp>
      <p:sp>
        <p:nvSpPr>
          <p:cNvPr id="4" name="Slide Number Placeholder 3"/>
          <p:cNvSpPr>
            <a:spLocks noGrp="1"/>
          </p:cNvSpPr>
          <p:nvPr>
            <p:ph type="sldNum" sz="quarter" idx="12"/>
          </p:nvPr>
        </p:nvSpPr>
        <p:spPr/>
        <p:txBody>
          <a:bodyPr/>
          <a:lstStyle/>
          <a:p>
            <a:fld id="{1ABBD891-3050-A942-8C79-99330A2034C3}" type="slidenum">
              <a:rPr lang="en-US" smtClean="0"/>
              <a:t>13</a:t>
            </a:fld>
            <a:endParaRPr lang="en-US" dirty="0"/>
          </a:p>
        </p:txBody>
      </p:sp>
    </p:spTree>
    <p:extLst>
      <p:ext uri="{BB962C8B-B14F-4D97-AF65-F5344CB8AC3E}">
        <p14:creationId xmlns:p14="http://schemas.microsoft.com/office/powerpoint/2010/main" val="733410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Conflict Zones</a:t>
            </a:r>
            <a:endParaRPr lang="en-US" dirty="0"/>
          </a:p>
        </p:txBody>
      </p:sp>
      <p:sp>
        <p:nvSpPr>
          <p:cNvPr id="3" name="Content Placeholder 2"/>
          <p:cNvSpPr>
            <a:spLocks noGrp="1"/>
          </p:cNvSpPr>
          <p:nvPr>
            <p:ph idx="1"/>
          </p:nvPr>
        </p:nvSpPr>
        <p:spPr/>
        <p:txBody>
          <a:bodyPr>
            <a:noAutofit/>
          </a:bodyPr>
          <a:lstStyle/>
          <a:p>
            <a:pPr marL="114300" indent="0">
              <a:buNone/>
            </a:pPr>
            <a:r>
              <a:rPr lang="en-US" sz="2400" dirty="0"/>
              <a:t>It may also be unclear…</a:t>
            </a:r>
          </a:p>
          <a:p>
            <a:pPr marL="114300" indent="0">
              <a:buNone/>
            </a:pPr>
            <a:endParaRPr lang="en-US" sz="2400" dirty="0"/>
          </a:p>
          <a:p>
            <a:r>
              <a:rPr lang="en-US" sz="2400" dirty="0"/>
              <a:t>What is a reasonable expectation of </a:t>
            </a:r>
            <a:r>
              <a:rPr lang="en-US" sz="2400" i="1" dirty="0"/>
              <a:t>consent</a:t>
            </a:r>
            <a:r>
              <a:rPr lang="en-US" sz="2400" dirty="0"/>
              <a:t>.   </a:t>
            </a:r>
          </a:p>
          <a:p>
            <a:endParaRPr lang="en-US" sz="2400" dirty="0"/>
          </a:p>
          <a:p>
            <a:r>
              <a:rPr lang="en-US" sz="2400" dirty="0"/>
              <a:t>How </a:t>
            </a:r>
            <a:r>
              <a:rPr lang="en-US" sz="2400" i="1" dirty="0"/>
              <a:t>beneficence</a:t>
            </a:r>
            <a:r>
              <a:rPr lang="en-US" sz="2400" dirty="0"/>
              <a:t> and </a:t>
            </a:r>
            <a:r>
              <a:rPr lang="en-US" sz="2400" i="1" dirty="0"/>
              <a:t>justice</a:t>
            </a:r>
            <a:r>
              <a:rPr lang="en-US" sz="2400" dirty="0"/>
              <a:t> should be evaluated.   </a:t>
            </a:r>
          </a:p>
          <a:p>
            <a:endParaRPr lang="en-US" sz="2400" dirty="0"/>
          </a:p>
          <a:p>
            <a:r>
              <a:rPr lang="en-US" sz="2400" dirty="0"/>
              <a:t>How </a:t>
            </a:r>
            <a:r>
              <a:rPr lang="en-US" sz="2400" i="1" dirty="0"/>
              <a:t>risks</a:t>
            </a:r>
            <a:r>
              <a:rPr lang="en-US" sz="2400" dirty="0"/>
              <a:t> and </a:t>
            </a:r>
            <a:r>
              <a:rPr lang="en-US" sz="2400" i="1" dirty="0"/>
              <a:t>benefits</a:t>
            </a:r>
            <a:r>
              <a:rPr lang="en-US" sz="2400" dirty="0"/>
              <a:t> should be evaluated.   </a:t>
            </a:r>
          </a:p>
          <a:p>
            <a:endParaRPr lang="en-US" sz="2400" dirty="0"/>
          </a:p>
          <a:p>
            <a:r>
              <a:rPr lang="en-US" sz="2400" dirty="0"/>
              <a:t>Who </a:t>
            </a:r>
            <a:r>
              <a:rPr lang="en-US" sz="2400" i="1" dirty="0"/>
              <a:t>participants</a:t>
            </a:r>
            <a:r>
              <a:rPr lang="en-US" sz="2400" dirty="0"/>
              <a:t> are. </a:t>
            </a:r>
          </a:p>
        </p:txBody>
      </p:sp>
      <p:sp>
        <p:nvSpPr>
          <p:cNvPr id="4" name="Slide Number Placeholder 3"/>
          <p:cNvSpPr>
            <a:spLocks noGrp="1"/>
          </p:cNvSpPr>
          <p:nvPr>
            <p:ph type="sldNum" sz="quarter" idx="12"/>
          </p:nvPr>
        </p:nvSpPr>
        <p:spPr/>
        <p:txBody>
          <a:bodyPr/>
          <a:lstStyle/>
          <a:p>
            <a:fld id="{1ABBD891-3050-A942-8C79-99330A2034C3}" type="slidenum">
              <a:rPr lang="en-US" smtClean="0"/>
              <a:t>14</a:t>
            </a:fld>
            <a:endParaRPr lang="en-US" dirty="0"/>
          </a:p>
        </p:txBody>
      </p:sp>
    </p:spTree>
    <p:extLst>
      <p:ext uri="{BB962C8B-B14F-4D97-AF65-F5344CB8AC3E}">
        <p14:creationId xmlns:p14="http://schemas.microsoft.com/office/powerpoint/2010/main" val="1303033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Vitak</a:t>
            </a:r>
            <a:r>
              <a:rPr lang="en-US" dirty="0" smtClean="0"/>
              <a:t> et al. (2016)</a:t>
            </a:r>
            <a:endParaRPr lang="en-US" dirty="0"/>
          </a:p>
        </p:txBody>
      </p:sp>
      <p:sp>
        <p:nvSpPr>
          <p:cNvPr id="3" name="Content Placeholder 2"/>
          <p:cNvSpPr>
            <a:spLocks noGrp="1"/>
          </p:cNvSpPr>
          <p:nvPr>
            <p:ph idx="1"/>
          </p:nvPr>
        </p:nvSpPr>
        <p:spPr/>
        <p:txBody>
          <a:bodyPr>
            <a:normAutofit/>
          </a:bodyPr>
          <a:lstStyle/>
          <a:p>
            <a:r>
              <a:rPr lang="en-US" sz="2400" dirty="0" smtClean="0"/>
              <a:t>Were ethics beliefs and attitudes substantially different according to</a:t>
            </a:r>
            <a:r>
              <a:rPr lang="en-US" sz="2400" i="1" dirty="0" smtClean="0"/>
              <a:t> research discipline</a:t>
            </a:r>
            <a:r>
              <a:rPr lang="en-US" sz="2400" dirty="0" smtClean="0"/>
              <a:t>?</a:t>
            </a:r>
          </a:p>
          <a:p>
            <a:endParaRPr lang="en-US" sz="2400" dirty="0" smtClean="0"/>
          </a:p>
          <a:p>
            <a:r>
              <a:rPr lang="en-US" sz="2400" dirty="0" smtClean="0"/>
              <a:t>Were ethics beliefs and attitudes substantially different for </a:t>
            </a:r>
            <a:r>
              <a:rPr lang="en-US" sz="2400" i="1" dirty="0" smtClean="0"/>
              <a:t>industry</a:t>
            </a:r>
            <a:r>
              <a:rPr lang="en-US" sz="2400" dirty="0" smtClean="0"/>
              <a:t> researchers and </a:t>
            </a:r>
            <a:r>
              <a:rPr lang="en-US" sz="2400" i="1" dirty="0" smtClean="0"/>
              <a:t>academic</a:t>
            </a:r>
            <a:r>
              <a:rPr lang="en-US" sz="2400" dirty="0" smtClean="0"/>
              <a:t> researchers?</a:t>
            </a:r>
          </a:p>
          <a:p>
            <a:endParaRPr lang="en-US" sz="2400" dirty="0" smtClean="0"/>
          </a:p>
          <a:p>
            <a:r>
              <a:rPr lang="en-US" sz="2400" dirty="0" smtClean="0"/>
              <a:t>What are some examples of ethics </a:t>
            </a:r>
            <a:r>
              <a:rPr lang="en-US" sz="2400" i="1" dirty="0" smtClean="0"/>
              <a:t>practices</a:t>
            </a:r>
            <a:r>
              <a:rPr lang="en-US" sz="2400" dirty="0" smtClean="0"/>
              <a:t> in this paper that relate to </a:t>
            </a:r>
            <a:r>
              <a:rPr lang="en-US" sz="2400" i="1" dirty="0" smtClean="0"/>
              <a:t>data cleaning</a:t>
            </a:r>
            <a:r>
              <a:rPr lang="en-US" sz="2400" dirty="0" smtClean="0"/>
              <a:t>?</a:t>
            </a:r>
          </a:p>
          <a:p>
            <a:endParaRPr lang="en-US" sz="2400" dirty="0" smtClean="0"/>
          </a:p>
          <a:p>
            <a:r>
              <a:rPr lang="en-US" sz="2400" dirty="0" smtClean="0"/>
              <a:t>What did you find </a:t>
            </a:r>
            <a:r>
              <a:rPr lang="en-US" sz="2400" i="1" dirty="0" smtClean="0"/>
              <a:t>surprising, worrisome, or reassuring </a:t>
            </a:r>
            <a:r>
              <a:rPr lang="en-US" sz="2400" dirty="0" smtClean="0"/>
              <a:t>about these research results?</a:t>
            </a:r>
            <a:endParaRPr lang="en-US" sz="24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15</a:t>
            </a:fld>
            <a:endParaRPr lang="en-US" dirty="0"/>
          </a:p>
        </p:txBody>
      </p:sp>
    </p:spTree>
    <p:extLst>
      <p:ext uri="{BB962C8B-B14F-4D97-AF65-F5344CB8AC3E}">
        <p14:creationId xmlns:p14="http://schemas.microsoft.com/office/powerpoint/2010/main" val="3847721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Ethics &amp; Data Cleaning</a:t>
            </a:r>
            <a:endParaRPr lang="en-US" dirty="0"/>
          </a:p>
        </p:txBody>
      </p:sp>
      <p:sp>
        <p:nvSpPr>
          <p:cNvPr id="3" name="Content Placeholder 2"/>
          <p:cNvSpPr>
            <a:spLocks noGrp="1"/>
          </p:cNvSpPr>
          <p:nvPr>
            <p:ph idx="1"/>
          </p:nvPr>
        </p:nvSpPr>
        <p:spPr/>
        <p:txBody>
          <a:bodyPr>
            <a:normAutofit/>
          </a:bodyPr>
          <a:lstStyle/>
          <a:p>
            <a:r>
              <a:rPr lang="en-US" sz="2800" dirty="0" smtClean="0"/>
              <a:t>What were the top reasons (from the online discussion) to pair these topics?</a:t>
            </a:r>
          </a:p>
          <a:p>
            <a:endParaRPr lang="en-US" sz="2800" dirty="0"/>
          </a:p>
          <a:p>
            <a:r>
              <a:rPr lang="en-US" sz="2800" dirty="0" smtClean="0"/>
              <a:t>What other course topics could have important ties to ethics?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16</a:t>
            </a:fld>
            <a:endParaRPr lang="en-US" dirty="0"/>
          </a:p>
        </p:txBody>
      </p:sp>
    </p:spTree>
    <p:extLst>
      <p:ext uri="{BB962C8B-B14F-4D97-AF65-F5344CB8AC3E}">
        <p14:creationId xmlns:p14="http://schemas.microsoft.com/office/powerpoint/2010/main" val="3654555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den </a:t>
            </a:r>
            <a:r>
              <a:rPr lang="en-US" dirty="0" err="1" smtClean="0"/>
              <a:t>Broeck</a:t>
            </a:r>
            <a:r>
              <a:rPr lang="en-US" dirty="0" smtClean="0"/>
              <a:t> et al. (2005)</a:t>
            </a:r>
            <a:endParaRPr lang="en-US" dirty="0"/>
          </a:p>
        </p:txBody>
      </p:sp>
      <p:sp>
        <p:nvSpPr>
          <p:cNvPr id="3" name="Content Placeholder 2"/>
          <p:cNvSpPr>
            <a:spLocks noGrp="1"/>
          </p:cNvSpPr>
          <p:nvPr>
            <p:ph idx="1"/>
          </p:nvPr>
        </p:nvSpPr>
        <p:spPr>
          <a:xfrm>
            <a:off x="457200" y="1600199"/>
            <a:ext cx="7620000" cy="4992667"/>
          </a:xfrm>
        </p:spPr>
        <p:txBody>
          <a:bodyPr>
            <a:normAutofit/>
          </a:bodyPr>
          <a:lstStyle/>
          <a:p>
            <a:r>
              <a:rPr lang="en-US" dirty="0" smtClean="0"/>
              <a:t>Definition of data cleaning?</a:t>
            </a:r>
          </a:p>
          <a:p>
            <a:pPr lvl="1"/>
            <a:r>
              <a:rPr lang="en-US" dirty="0" smtClean="0"/>
              <a:t>“process of detecting, diagnosing, and editing faulty data”</a:t>
            </a:r>
          </a:p>
          <a:p>
            <a:pPr lvl="1"/>
            <a:endParaRPr lang="en-US" dirty="0" smtClean="0"/>
          </a:p>
          <a:p>
            <a:r>
              <a:rPr lang="en-US" dirty="0" smtClean="0"/>
              <a:t>What is the </a:t>
            </a:r>
            <a:r>
              <a:rPr lang="en-US" i="1" dirty="0" smtClean="0"/>
              <a:t>purpose</a:t>
            </a:r>
            <a:r>
              <a:rPr lang="en-US" dirty="0" smtClean="0"/>
              <a:t> of data cleaning?</a:t>
            </a:r>
          </a:p>
          <a:p>
            <a:pPr lvl="1"/>
            <a:r>
              <a:rPr lang="en-US" dirty="0" smtClean="0"/>
              <a:t>Identify &amp; correct errors to minimize impact on results</a:t>
            </a:r>
          </a:p>
          <a:p>
            <a:pPr lvl="1"/>
            <a:endParaRPr lang="en-US" dirty="0" smtClean="0"/>
          </a:p>
          <a:p>
            <a:r>
              <a:rPr lang="en-US" dirty="0" smtClean="0"/>
              <a:t>What do the authors identify as problematic about “data cleaning” as a practice?</a:t>
            </a:r>
          </a:p>
          <a:p>
            <a:pPr lvl="1"/>
            <a:r>
              <a:rPr lang="en-US" dirty="0" smtClean="0"/>
              <a:t>Viewed as </a:t>
            </a:r>
            <a:r>
              <a:rPr lang="en-US" i="1" dirty="0" smtClean="0"/>
              <a:t>manipulation</a:t>
            </a:r>
            <a:r>
              <a:rPr lang="en-US" dirty="0" smtClean="0"/>
              <a:t> </a:t>
            </a:r>
            <a:r>
              <a:rPr lang="en-US" dirty="0" smtClean="0">
                <a:sym typeface="Wingdings"/>
              </a:rPr>
              <a:t> dishonest!</a:t>
            </a:r>
          </a:p>
          <a:p>
            <a:pPr lvl="1"/>
            <a:endParaRPr lang="en-US" dirty="0">
              <a:sym typeface="Wingdings"/>
            </a:endParaRPr>
          </a:p>
          <a:p>
            <a:r>
              <a:rPr lang="en-US" dirty="0" smtClean="0">
                <a:sym typeface="Wingdings"/>
              </a:rPr>
              <a:t>What are the key steps in the data cleaning </a:t>
            </a:r>
            <a:r>
              <a:rPr lang="en-US" i="1" dirty="0" smtClean="0">
                <a:sym typeface="Wingdings"/>
              </a:rPr>
              <a:t>process</a:t>
            </a:r>
            <a:r>
              <a:rPr lang="en-US" dirty="0" smtClean="0">
                <a:sym typeface="Wingdings"/>
              </a:rPr>
              <a:t>?</a:t>
            </a:r>
          </a:p>
          <a:p>
            <a:pPr lvl="1"/>
            <a:r>
              <a:rPr lang="en-US" dirty="0" smtClean="0">
                <a:sym typeface="Wingdings"/>
              </a:rPr>
              <a:t>Screening, diagnosing, editing</a:t>
            </a:r>
          </a:p>
          <a:p>
            <a:pPr lvl="1"/>
            <a:r>
              <a:rPr lang="en-US" dirty="0" smtClean="0">
                <a:sym typeface="Wingdings"/>
              </a:rPr>
              <a:t>Rinse &amp; repeat</a:t>
            </a:r>
            <a:endParaRPr lang="en-US" dirty="0" smtClean="0"/>
          </a:p>
        </p:txBody>
      </p:sp>
      <p:sp>
        <p:nvSpPr>
          <p:cNvPr id="4" name="Slide Number Placeholder 3"/>
          <p:cNvSpPr>
            <a:spLocks noGrp="1"/>
          </p:cNvSpPr>
          <p:nvPr>
            <p:ph type="sldNum" sz="quarter" idx="12"/>
          </p:nvPr>
        </p:nvSpPr>
        <p:spPr/>
        <p:txBody>
          <a:bodyPr/>
          <a:lstStyle/>
          <a:p>
            <a:fld id="{6E2D2B3B-882E-40F3-A32F-6DD516915044}" type="slidenum">
              <a:rPr lang="en-US" smtClean="0"/>
              <a:pPr/>
              <a:t>17</a:t>
            </a:fld>
            <a:endParaRPr lang="en-US" dirty="0"/>
          </a:p>
        </p:txBody>
      </p:sp>
    </p:spTree>
    <p:extLst>
      <p:ext uri="{BB962C8B-B14F-4D97-AF65-F5344CB8AC3E}">
        <p14:creationId xmlns:p14="http://schemas.microsoft.com/office/powerpoint/2010/main" val="337475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den </a:t>
            </a:r>
            <a:r>
              <a:rPr lang="en-US" dirty="0" err="1" smtClean="0"/>
              <a:t>Broeck</a:t>
            </a:r>
            <a:r>
              <a:rPr lang="en-US" dirty="0" smtClean="0"/>
              <a:t> et al. (2005)</a:t>
            </a:r>
            <a:endParaRPr lang="en-US" dirty="0"/>
          </a:p>
        </p:txBody>
      </p:sp>
      <p:sp>
        <p:nvSpPr>
          <p:cNvPr id="3" name="Content Placeholder 2"/>
          <p:cNvSpPr>
            <a:spLocks noGrp="1"/>
          </p:cNvSpPr>
          <p:nvPr>
            <p:ph idx="1"/>
          </p:nvPr>
        </p:nvSpPr>
        <p:spPr>
          <a:xfrm>
            <a:off x="457200" y="1600199"/>
            <a:ext cx="7620000" cy="5073727"/>
          </a:xfrm>
        </p:spPr>
        <p:txBody>
          <a:bodyPr>
            <a:normAutofit/>
          </a:bodyPr>
          <a:lstStyle/>
          <a:p>
            <a:r>
              <a:rPr lang="en-US" dirty="0" smtClean="0"/>
              <a:t>What should analysts pay attention to for </a:t>
            </a:r>
            <a:r>
              <a:rPr lang="en-US" i="1" dirty="0" smtClean="0"/>
              <a:t>screening</a:t>
            </a:r>
            <a:r>
              <a:rPr lang="en-US" dirty="0" smtClean="0"/>
              <a:t>?</a:t>
            </a:r>
          </a:p>
          <a:p>
            <a:pPr marL="868680" lvl="1" indent="-457200">
              <a:buFont typeface="+mj-lt"/>
              <a:buAutoNum type="arabicPeriod"/>
            </a:pPr>
            <a:r>
              <a:rPr lang="en-US" dirty="0" smtClean="0"/>
              <a:t>Lack/excess of data</a:t>
            </a:r>
          </a:p>
          <a:p>
            <a:pPr marL="868680" lvl="1" indent="-457200">
              <a:buFont typeface="+mj-lt"/>
              <a:buAutoNum type="arabicPeriod"/>
            </a:pPr>
            <a:r>
              <a:rPr lang="en-US" dirty="0" smtClean="0"/>
              <a:t>Outliers &amp; inconsistencies</a:t>
            </a:r>
          </a:p>
          <a:p>
            <a:pPr marL="868680" lvl="1" indent="-457200">
              <a:buFont typeface="+mj-lt"/>
              <a:buAutoNum type="arabicPeriod"/>
            </a:pPr>
            <a:r>
              <a:rPr lang="en-US" dirty="0" smtClean="0"/>
              <a:t>Strange patterns</a:t>
            </a:r>
          </a:p>
          <a:p>
            <a:pPr marL="868680" lvl="1" indent="-457200">
              <a:buFont typeface="+mj-lt"/>
              <a:buAutoNum type="arabicPeriod"/>
            </a:pPr>
            <a:r>
              <a:rPr lang="en-US" dirty="0" smtClean="0"/>
              <a:t>Suspicious analysis results</a:t>
            </a:r>
          </a:p>
          <a:p>
            <a:r>
              <a:rPr lang="en-US" dirty="0" smtClean="0"/>
              <a:t>What should analysts consider for </a:t>
            </a:r>
            <a:r>
              <a:rPr lang="en-US" i="1" dirty="0" smtClean="0"/>
              <a:t>diagnosis</a:t>
            </a:r>
            <a:r>
              <a:rPr lang="en-US" dirty="0" smtClean="0"/>
              <a:t>?</a:t>
            </a:r>
          </a:p>
          <a:p>
            <a:pPr marL="868680" lvl="1" indent="-457200">
              <a:buFont typeface="+mj-lt"/>
              <a:buAutoNum type="arabicPeriod"/>
            </a:pPr>
            <a:r>
              <a:rPr lang="en-US" dirty="0" smtClean="0"/>
              <a:t>Errors, missing data</a:t>
            </a:r>
          </a:p>
          <a:p>
            <a:pPr marL="868680" lvl="1" indent="-457200">
              <a:buFont typeface="+mj-lt"/>
              <a:buAutoNum type="arabicPeriod"/>
            </a:pPr>
            <a:r>
              <a:rPr lang="en-US" dirty="0" smtClean="0"/>
              <a:t>True extreme, true normal</a:t>
            </a:r>
          </a:p>
          <a:p>
            <a:pPr marL="868680" lvl="1" indent="-457200">
              <a:buFont typeface="+mj-lt"/>
              <a:buAutoNum type="arabicPeriod"/>
            </a:pPr>
            <a:r>
              <a:rPr lang="en-US" dirty="0" smtClean="0"/>
              <a:t>No diagnosis but still suspicious</a:t>
            </a:r>
            <a:r>
              <a:rPr lang="is-IS" dirty="0" smtClean="0"/>
              <a:t>…</a:t>
            </a:r>
            <a:endParaRPr lang="en-US" dirty="0" smtClean="0"/>
          </a:p>
          <a:p>
            <a:r>
              <a:rPr lang="en-US" dirty="0" smtClean="0"/>
              <a:t>What kind of </a:t>
            </a:r>
            <a:r>
              <a:rPr lang="en-US" i="1" dirty="0" smtClean="0"/>
              <a:t>editing</a:t>
            </a:r>
            <a:r>
              <a:rPr lang="en-US" dirty="0" smtClean="0"/>
              <a:t> is recommended?</a:t>
            </a:r>
          </a:p>
          <a:p>
            <a:pPr marL="868680" lvl="1" indent="-457200">
              <a:buFont typeface="+mj-lt"/>
              <a:buAutoNum type="arabicPeriod"/>
            </a:pPr>
            <a:r>
              <a:rPr lang="en-US" dirty="0" smtClean="0"/>
              <a:t>Correction</a:t>
            </a:r>
          </a:p>
          <a:p>
            <a:pPr marL="868680" lvl="1" indent="-457200">
              <a:buFont typeface="+mj-lt"/>
              <a:buAutoNum type="arabicPeriod"/>
            </a:pPr>
            <a:r>
              <a:rPr lang="en-US" dirty="0" smtClean="0"/>
              <a:t>Deletion</a:t>
            </a:r>
          </a:p>
          <a:p>
            <a:pPr marL="868680" lvl="1" indent="-457200">
              <a:buFont typeface="+mj-lt"/>
              <a:buAutoNum type="arabicPeriod"/>
            </a:pPr>
            <a:r>
              <a:rPr lang="en-US" dirty="0" smtClean="0"/>
              <a:t>Unchanged (but possibly flagged)</a:t>
            </a:r>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18</a:t>
            </a:fld>
            <a:endParaRPr lang="en-US" dirty="0"/>
          </a:p>
        </p:txBody>
      </p:sp>
      <p:pic>
        <p:nvPicPr>
          <p:cNvPr id="5" name="Picture 4"/>
          <p:cNvPicPr>
            <a:picLocks noChangeAspect="1"/>
          </p:cNvPicPr>
          <p:nvPr/>
        </p:nvPicPr>
        <p:blipFill>
          <a:blip r:embed="rId3"/>
          <a:stretch>
            <a:fillRect/>
          </a:stretch>
        </p:blipFill>
        <p:spPr>
          <a:xfrm>
            <a:off x="6007193" y="2043623"/>
            <a:ext cx="2392294" cy="1794221"/>
          </a:xfrm>
          <a:prstGeom prst="rect">
            <a:avLst/>
          </a:prstGeom>
        </p:spPr>
      </p:pic>
      <p:pic>
        <p:nvPicPr>
          <p:cNvPr id="6" name="Picture 5"/>
          <p:cNvPicPr>
            <a:picLocks noChangeAspect="1"/>
          </p:cNvPicPr>
          <p:nvPr/>
        </p:nvPicPr>
        <p:blipFill>
          <a:blip r:embed="rId4"/>
          <a:stretch>
            <a:fillRect/>
          </a:stretch>
        </p:blipFill>
        <p:spPr>
          <a:xfrm>
            <a:off x="5382047" y="4527082"/>
            <a:ext cx="3017440" cy="1844646"/>
          </a:xfrm>
          <a:prstGeom prst="rect">
            <a:avLst/>
          </a:prstGeom>
        </p:spPr>
      </p:pic>
    </p:spTree>
    <p:extLst>
      <p:ext uri="{BB962C8B-B14F-4D97-AF65-F5344CB8AC3E}">
        <p14:creationId xmlns:p14="http://schemas.microsoft.com/office/powerpoint/2010/main" val="2890154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error</a:t>
            </a:r>
            <a:endParaRPr lang="en-US" dirty="0"/>
          </a:p>
        </p:txBody>
      </p:sp>
      <p:sp>
        <p:nvSpPr>
          <p:cNvPr id="3" name="Content Placeholder 2"/>
          <p:cNvSpPr>
            <a:spLocks noGrp="1"/>
          </p:cNvSpPr>
          <p:nvPr>
            <p:ph idx="1"/>
          </p:nvPr>
        </p:nvSpPr>
        <p:spPr/>
        <p:txBody>
          <a:bodyPr>
            <a:normAutofit lnSpcReduction="10000"/>
          </a:bodyPr>
          <a:lstStyle/>
          <a:p>
            <a:r>
              <a:rPr lang="en-US" dirty="0" smtClean="0"/>
              <a:t>What are causes problems for data at each stage?</a:t>
            </a:r>
          </a:p>
          <a:p>
            <a:endParaRPr lang="en-US" dirty="0" smtClean="0"/>
          </a:p>
          <a:p>
            <a:pPr lvl="1"/>
            <a:r>
              <a:rPr lang="en-US" dirty="0" smtClean="0"/>
              <a:t>Questionnaire</a:t>
            </a:r>
          </a:p>
          <a:p>
            <a:pPr lvl="2"/>
            <a:r>
              <a:rPr lang="en-US" dirty="0" smtClean="0"/>
              <a:t>Form-based problems</a:t>
            </a:r>
          </a:p>
          <a:p>
            <a:pPr lvl="2"/>
            <a:r>
              <a:rPr lang="en-US" dirty="0" smtClean="0"/>
              <a:t>Respondent-based problems</a:t>
            </a:r>
          </a:p>
          <a:p>
            <a:pPr lvl="2"/>
            <a:endParaRPr lang="en-US" dirty="0" smtClean="0"/>
          </a:p>
          <a:p>
            <a:pPr lvl="1"/>
            <a:r>
              <a:rPr lang="en-US" dirty="0" smtClean="0"/>
              <a:t>Database</a:t>
            </a:r>
          </a:p>
          <a:p>
            <a:pPr lvl="2"/>
            <a:r>
              <a:rPr lang="en-US" dirty="0" smtClean="0"/>
              <a:t>Data entry problems</a:t>
            </a:r>
          </a:p>
          <a:p>
            <a:pPr lvl="2"/>
            <a:r>
              <a:rPr lang="en-US" dirty="0" smtClean="0"/>
              <a:t>Data management issues</a:t>
            </a:r>
          </a:p>
          <a:p>
            <a:pPr lvl="2"/>
            <a:endParaRPr lang="en-US" dirty="0" smtClean="0"/>
          </a:p>
          <a:p>
            <a:pPr lvl="1"/>
            <a:r>
              <a:rPr lang="en-US" dirty="0" smtClean="0"/>
              <a:t>Analysis dataset</a:t>
            </a:r>
          </a:p>
          <a:p>
            <a:pPr lvl="2"/>
            <a:r>
              <a:rPr lang="en-US" dirty="0" smtClean="0"/>
              <a:t>Un-synced editing</a:t>
            </a:r>
          </a:p>
          <a:p>
            <a:pPr lvl="2"/>
            <a:r>
              <a:rPr lang="en-US" dirty="0" smtClean="0"/>
              <a:t>Analyst errors</a:t>
            </a:r>
          </a:p>
          <a:p>
            <a:pPr lvl="2"/>
            <a:r>
              <a:rPr lang="en-US" dirty="0" smtClean="0"/>
              <a:t>Extraction/sorting/calculation</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4723009" y="2043623"/>
            <a:ext cx="3354191" cy="1248071"/>
          </a:xfrm>
          <a:prstGeom prst="rect">
            <a:avLst/>
          </a:prstGeom>
        </p:spPr>
      </p:pic>
      <p:pic>
        <p:nvPicPr>
          <p:cNvPr id="6" name="Picture 5"/>
          <p:cNvPicPr>
            <a:picLocks noChangeAspect="1"/>
          </p:cNvPicPr>
          <p:nvPr/>
        </p:nvPicPr>
        <p:blipFill>
          <a:blip r:embed="rId3"/>
          <a:stretch>
            <a:fillRect/>
          </a:stretch>
        </p:blipFill>
        <p:spPr>
          <a:xfrm>
            <a:off x="4682044" y="3390285"/>
            <a:ext cx="3395155" cy="1247949"/>
          </a:xfrm>
          <a:prstGeom prst="rect">
            <a:avLst/>
          </a:prstGeom>
        </p:spPr>
      </p:pic>
      <p:pic>
        <p:nvPicPr>
          <p:cNvPr id="7" name="Picture 6"/>
          <p:cNvPicPr>
            <a:picLocks noChangeAspect="1"/>
          </p:cNvPicPr>
          <p:nvPr/>
        </p:nvPicPr>
        <p:blipFill>
          <a:blip r:embed="rId4"/>
          <a:stretch>
            <a:fillRect/>
          </a:stretch>
        </p:blipFill>
        <p:spPr>
          <a:xfrm>
            <a:off x="4682044" y="4775200"/>
            <a:ext cx="3395156" cy="1807810"/>
          </a:xfrm>
          <a:prstGeom prst="rect">
            <a:avLst/>
          </a:prstGeom>
        </p:spPr>
      </p:pic>
    </p:spTree>
    <p:extLst>
      <p:ext uri="{BB962C8B-B14F-4D97-AF65-F5344CB8AC3E}">
        <p14:creationId xmlns:p14="http://schemas.microsoft.com/office/powerpoint/2010/main" val="41313003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Episode</a:t>
            </a:r>
            <a:endParaRPr lang="en-US" dirty="0"/>
          </a:p>
        </p:txBody>
      </p:sp>
      <p:sp>
        <p:nvSpPr>
          <p:cNvPr id="3" name="Content Placeholder 2"/>
          <p:cNvSpPr>
            <a:spLocks noGrp="1"/>
          </p:cNvSpPr>
          <p:nvPr>
            <p:ph idx="1"/>
          </p:nvPr>
        </p:nvSpPr>
        <p:spPr>
          <a:xfrm>
            <a:off x="457200" y="1600200"/>
            <a:ext cx="7620000" cy="5138750"/>
          </a:xfrm>
        </p:spPr>
        <p:txBody>
          <a:bodyPr>
            <a:noAutofit/>
          </a:bodyPr>
          <a:lstStyle/>
          <a:p>
            <a:r>
              <a:rPr lang="en-US" sz="2400" dirty="0" smtClean="0"/>
              <a:t>Overview – work plans due today</a:t>
            </a:r>
          </a:p>
          <a:p>
            <a:r>
              <a:rPr lang="en-US" sz="2400" dirty="0" smtClean="0"/>
              <a:t>Ethics</a:t>
            </a:r>
          </a:p>
          <a:p>
            <a:pPr lvl="1"/>
            <a:r>
              <a:rPr lang="en-US" dirty="0" smtClean="0"/>
              <a:t>Basics</a:t>
            </a:r>
          </a:p>
          <a:p>
            <a:pPr lvl="1"/>
            <a:r>
              <a:rPr lang="en-US" dirty="0" err="1" smtClean="0"/>
              <a:t>Vitak</a:t>
            </a:r>
            <a:r>
              <a:rPr lang="en-US" dirty="0" smtClean="0"/>
              <a:t> et al. key points &amp; discussion</a:t>
            </a:r>
          </a:p>
          <a:p>
            <a:r>
              <a:rPr lang="en-US" sz="2400" dirty="0" smtClean="0"/>
              <a:t>Data cleaning</a:t>
            </a:r>
          </a:p>
          <a:p>
            <a:pPr lvl="1"/>
            <a:r>
              <a:rPr lang="en-US" dirty="0" smtClean="0"/>
              <a:t>Van den </a:t>
            </a:r>
            <a:r>
              <a:rPr lang="en-US" dirty="0" err="1" smtClean="0"/>
              <a:t>Broeck</a:t>
            </a:r>
            <a:r>
              <a:rPr lang="en-US" dirty="0" smtClean="0"/>
              <a:t> et al. key points &amp; discussion</a:t>
            </a:r>
          </a:p>
          <a:p>
            <a:r>
              <a:rPr lang="en-US" sz="2400" dirty="0" smtClean="0"/>
              <a:t>Break</a:t>
            </a:r>
          </a:p>
          <a:p>
            <a:r>
              <a:rPr lang="en-US" sz="2400" dirty="0" smtClean="0"/>
              <a:t>Demo: data cleaning in Excel</a:t>
            </a:r>
          </a:p>
          <a:p>
            <a:r>
              <a:rPr lang="en-US" sz="2400" dirty="0" smtClean="0"/>
              <a:t>Activity: Team project data cleaning</a:t>
            </a:r>
          </a:p>
          <a:p>
            <a:r>
              <a:rPr lang="en-US" sz="2400" dirty="0" smtClean="0"/>
              <a:t>Final notes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2</a:t>
            </a:fld>
            <a:endParaRPr lang="en-US" dirty="0"/>
          </a:p>
        </p:txBody>
      </p:sp>
    </p:spTree>
    <p:extLst>
      <p:ext uri="{BB962C8B-B14F-4D97-AF65-F5344CB8AC3E}">
        <p14:creationId xmlns:p14="http://schemas.microsoft.com/office/powerpoint/2010/main" val="42560340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screening methods</a:t>
            </a:r>
            <a:endParaRPr lang="en-US" dirty="0"/>
          </a:p>
        </p:txBody>
      </p:sp>
      <p:sp>
        <p:nvSpPr>
          <p:cNvPr id="3" name="Content Placeholder 2"/>
          <p:cNvSpPr>
            <a:spLocks noGrp="1"/>
          </p:cNvSpPr>
          <p:nvPr>
            <p:ph idx="1"/>
          </p:nvPr>
        </p:nvSpPr>
        <p:spPr/>
        <p:txBody>
          <a:bodyPr/>
          <a:lstStyle/>
          <a:p>
            <a:r>
              <a:rPr lang="en-US" dirty="0" smtClean="0"/>
              <a:t>Form-checking</a:t>
            </a:r>
          </a:p>
          <a:p>
            <a:r>
              <a:rPr lang="en-US" dirty="0" smtClean="0"/>
              <a:t>Validated &amp;/or double data entry</a:t>
            </a:r>
          </a:p>
          <a:p>
            <a:r>
              <a:rPr lang="en-US" dirty="0" smtClean="0"/>
              <a:t>Sort &amp; browse tables</a:t>
            </a:r>
          </a:p>
          <a:p>
            <a:r>
              <a:rPr lang="en-US" dirty="0" smtClean="0"/>
              <a:t>Print variables that don’t pass range checks</a:t>
            </a:r>
          </a:p>
          <a:p>
            <a:r>
              <a:rPr lang="en-US" dirty="0" smtClean="0"/>
              <a:t>Print records that don’t pass consistency checks</a:t>
            </a:r>
          </a:p>
          <a:p>
            <a:r>
              <a:rPr lang="en-US" dirty="0" smtClean="0"/>
              <a:t>Use box plots, histograms &amp; scatter plots to view distributions</a:t>
            </a:r>
          </a:p>
          <a:p>
            <a:r>
              <a:rPr lang="en-US" dirty="0" smtClean="0"/>
              <a:t>Plot repeated measurements of the same individual</a:t>
            </a:r>
          </a:p>
          <a:p>
            <a:r>
              <a:rPr lang="en-US" dirty="0" smtClean="0"/>
              <a:t>Frequency distributions &amp; cross-tabulations</a:t>
            </a:r>
          </a:p>
          <a:p>
            <a:r>
              <a:rPr lang="en-US" dirty="0" smtClean="0"/>
              <a:t>Summary statistics</a:t>
            </a:r>
          </a:p>
          <a:p>
            <a:r>
              <a:rPr lang="en-US" dirty="0" smtClean="0"/>
              <a:t>Statistical outlier detection</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20</a:t>
            </a:fld>
            <a:endParaRPr lang="en-US" dirty="0"/>
          </a:p>
        </p:txBody>
      </p:sp>
    </p:spTree>
    <p:extLst>
      <p:ext uri="{BB962C8B-B14F-4D97-AF65-F5344CB8AC3E}">
        <p14:creationId xmlns:p14="http://schemas.microsoft.com/office/powerpoint/2010/main" val="1599630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strategies</a:t>
            </a:r>
            <a:endParaRPr lang="en-US" dirty="0"/>
          </a:p>
        </p:txBody>
      </p:sp>
      <p:sp>
        <p:nvSpPr>
          <p:cNvPr id="3" name="Content Placeholder 2"/>
          <p:cNvSpPr>
            <a:spLocks noGrp="1"/>
          </p:cNvSpPr>
          <p:nvPr>
            <p:ph idx="1"/>
          </p:nvPr>
        </p:nvSpPr>
        <p:spPr/>
        <p:txBody>
          <a:bodyPr/>
          <a:lstStyle/>
          <a:p>
            <a:r>
              <a:rPr lang="en-US" dirty="0" smtClean="0"/>
              <a:t>See Week 6 module for supplemental material containing</a:t>
            </a:r>
            <a:r>
              <a:rPr lang="is-IS" smtClean="0"/>
              <a:t>…</a:t>
            </a:r>
          </a:p>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21</a:t>
            </a:fld>
            <a:endParaRPr lang="en-US" dirty="0"/>
          </a:p>
        </p:txBody>
      </p:sp>
    </p:spTree>
    <p:extLst>
      <p:ext uri="{BB962C8B-B14F-4D97-AF65-F5344CB8AC3E}">
        <p14:creationId xmlns:p14="http://schemas.microsoft.com/office/powerpoint/2010/main" val="39903528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r>
              <a:rPr lang="en-US" dirty="0" smtClean="0"/>
              <a:t>10 minutes!</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22</a:t>
            </a:fld>
            <a:endParaRPr lang="en-US" dirty="0"/>
          </a:p>
        </p:txBody>
      </p:sp>
    </p:spTree>
    <p:extLst>
      <p:ext uri="{BB962C8B-B14F-4D97-AF65-F5344CB8AC3E}">
        <p14:creationId xmlns:p14="http://schemas.microsoft.com/office/powerpoint/2010/main" val="7025228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Data set headers:</a:t>
            </a:r>
          </a:p>
          <a:p>
            <a:pPr lvl="1"/>
            <a:r>
              <a:rPr lang="en-US" dirty="0" err="1" smtClean="0"/>
              <a:t>LastName</a:t>
            </a:r>
            <a:r>
              <a:rPr lang="en-US" dirty="0" smtClean="0"/>
              <a:t>, </a:t>
            </a:r>
            <a:r>
              <a:rPr lang="en-US" dirty="0" err="1" smtClean="0"/>
              <a:t>FirstName</a:t>
            </a:r>
            <a:r>
              <a:rPr lang="en-US" dirty="0" smtClean="0"/>
              <a:t>, Vessel, Rig, </a:t>
            </a:r>
            <a:r>
              <a:rPr lang="en-US" dirty="0" err="1" smtClean="0"/>
              <a:t>ApproximateDeparture</a:t>
            </a:r>
            <a:r>
              <a:rPr lang="en-US" dirty="0" smtClean="0"/>
              <a:t>, </a:t>
            </a:r>
            <a:r>
              <a:rPr lang="en-US" dirty="0" err="1" smtClean="0"/>
              <a:t>FullName</a:t>
            </a:r>
            <a:r>
              <a:rPr lang="en-US" dirty="0" smtClean="0"/>
              <a:t>, Age, Height, Skin, Hair, Eye, Residence, Rank, Lay, Remarks, </a:t>
            </a:r>
            <a:r>
              <a:rPr lang="en-US" dirty="0" err="1" smtClean="0"/>
              <a:t>VoyageNumber</a:t>
            </a:r>
            <a:r>
              <a:rPr lang="en-US" dirty="0" smtClean="0"/>
              <a:t>, </a:t>
            </a:r>
            <a:r>
              <a:rPr lang="en-US" dirty="0" err="1" smtClean="0"/>
              <a:t>VesselNumber</a:t>
            </a:r>
            <a:endParaRPr lang="en-US" dirty="0" smtClean="0"/>
          </a:p>
          <a:p>
            <a:r>
              <a:rPr lang="en-US" sz="2400" dirty="0" smtClean="0"/>
              <a:t>Description:</a:t>
            </a:r>
          </a:p>
          <a:p>
            <a:pPr lvl="1"/>
            <a:r>
              <a:rPr lang="en-US" dirty="0" smtClean="0"/>
              <a:t>Personnel details of crew lists for</a:t>
            </a:r>
            <a:br>
              <a:rPr lang="en-US" dirty="0" smtClean="0"/>
            </a:br>
            <a:r>
              <a:rPr lang="en-US" dirty="0" smtClean="0"/>
              <a:t> whaling ships leaving the port of </a:t>
            </a:r>
            <a:br>
              <a:rPr lang="en-US" dirty="0" smtClean="0"/>
            </a:br>
            <a:r>
              <a:rPr lang="en-US" dirty="0" smtClean="0"/>
              <a:t>New Bedford, MA, 1809—1927</a:t>
            </a:r>
            <a:endParaRPr lang="en-US" dirty="0"/>
          </a:p>
          <a:p>
            <a:r>
              <a:rPr lang="en-US" sz="2400" dirty="0" smtClean="0"/>
              <a:t>Provenance &amp; known issues:</a:t>
            </a:r>
          </a:p>
          <a:p>
            <a:pPr lvl="1"/>
            <a:r>
              <a:rPr lang="en-US" dirty="0" smtClean="0"/>
              <a:t>Public library project digitized records for 1809-1839</a:t>
            </a:r>
          </a:p>
          <a:p>
            <a:pPr lvl="1"/>
            <a:r>
              <a:rPr lang="en-US" dirty="0" smtClean="0"/>
              <a:t>31 museum volunteers digitized records for 1840-1927</a:t>
            </a:r>
          </a:p>
          <a:p>
            <a:pPr lvl="1"/>
            <a:r>
              <a:rPr lang="en-US" dirty="0" smtClean="0"/>
              <a:t>Crew list records were manually transcribed by chaplains from original handwritten Customs documents</a:t>
            </a:r>
          </a:p>
          <a:p>
            <a:pPr lvl="1"/>
            <a:r>
              <a:rPr lang="en-US" dirty="0" smtClean="0"/>
              <a:t>Customs officers were unfamiliar with spelling of names</a:t>
            </a:r>
          </a:p>
          <a:p>
            <a:pPr lvl="1"/>
            <a:r>
              <a:rPr lang="en-US" dirty="0" smtClean="0"/>
              <a:t>Many seamen in 1800’s also didn’t know how to spell their names!</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23</a:t>
            </a:fld>
            <a:endParaRPr lang="en-US" dirty="0"/>
          </a:p>
        </p:txBody>
      </p:sp>
      <p:pic>
        <p:nvPicPr>
          <p:cNvPr id="5" name="Picture 4"/>
          <p:cNvPicPr>
            <a:picLocks noChangeAspect="1"/>
          </p:cNvPicPr>
          <p:nvPr/>
        </p:nvPicPr>
        <p:blipFill>
          <a:blip r:embed="rId3"/>
          <a:stretch>
            <a:fillRect/>
          </a:stretch>
        </p:blipFill>
        <p:spPr>
          <a:xfrm>
            <a:off x="5642590" y="2575057"/>
            <a:ext cx="2434609" cy="1799011"/>
          </a:xfrm>
          <a:prstGeom prst="rect">
            <a:avLst/>
          </a:prstGeom>
        </p:spPr>
      </p:pic>
      <p:sp>
        <p:nvSpPr>
          <p:cNvPr id="6" name="TextBox 5"/>
          <p:cNvSpPr txBox="1"/>
          <p:nvPr/>
        </p:nvSpPr>
        <p:spPr>
          <a:xfrm rot="16200000">
            <a:off x="5939131" y="3911953"/>
            <a:ext cx="4669918" cy="307777"/>
          </a:xfrm>
          <a:prstGeom prst="rect">
            <a:avLst/>
          </a:prstGeom>
          <a:noFill/>
        </p:spPr>
        <p:txBody>
          <a:bodyPr wrap="none" rtlCol="0">
            <a:spAutoFit/>
          </a:bodyPr>
          <a:lstStyle/>
          <a:p>
            <a:r>
              <a:rPr lang="en-US" sz="1400" dirty="0">
                <a:solidFill>
                  <a:schemeClr val="bg1">
                    <a:lumMod val="50000"/>
                  </a:schemeClr>
                </a:solidFill>
              </a:rPr>
              <a:t>https://</a:t>
            </a:r>
            <a:r>
              <a:rPr lang="en-US" sz="1400" dirty="0" err="1">
                <a:solidFill>
                  <a:schemeClr val="bg1">
                    <a:lumMod val="50000"/>
                  </a:schemeClr>
                </a:solidFill>
              </a:rPr>
              <a:t>en.wikipedia.org</a:t>
            </a:r>
            <a:r>
              <a:rPr lang="en-US" sz="1400" dirty="0">
                <a:solidFill>
                  <a:schemeClr val="bg1">
                    <a:lumMod val="50000"/>
                  </a:schemeClr>
                </a:solidFill>
              </a:rPr>
              <a:t>/wiki/</a:t>
            </a:r>
            <a:r>
              <a:rPr lang="en-US" sz="1400" dirty="0" err="1">
                <a:solidFill>
                  <a:schemeClr val="bg1">
                    <a:lumMod val="50000"/>
                  </a:schemeClr>
                </a:solidFill>
              </a:rPr>
              <a:t>Whaling_in_the_United_States</a:t>
            </a:r>
            <a:endParaRPr lang="en-US" sz="1400" dirty="0">
              <a:solidFill>
                <a:schemeClr val="bg1">
                  <a:lumMod val="50000"/>
                </a:schemeClr>
              </a:solidFill>
            </a:endParaRPr>
          </a:p>
        </p:txBody>
      </p:sp>
    </p:spTree>
    <p:extLst>
      <p:ext uri="{BB962C8B-B14F-4D97-AF65-F5344CB8AC3E}">
        <p14:creationId xmlns:p14="http://schemas.microsoft.com/office/powerpoint/2010/main" val="3936794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normAutofit fontScale="92500"/>
          </a:bodyPr>
          <a:lstStyle/>
          <a:p>
            <a:r>
              <a:rPr lang="en-US" sz="2400" dirty="0" smtClean="0"/>
              <a:t>Data set headers:</a:t>
            </a:r>
          </a:p>
          <a:p>
            <a:pPr lvl="1"/>
            <a:r>
              <a:rPr lang="en-US" dirty="0" err="1" smtClean="0"/>
              <a:t>LastName</a:t>
            </a:r>
            <a:r>
              <a:rPr lang="en-US" dirty="0" smtClean="0"/>
              <a:t>, </a:t>
            </a:r>
            <a:r>
              <a:rPr lang="en-US" dirty="0" err="1" smtClean="0"/>
              <a:t>FirstName</a:t>
            </a:r>
            <a:r>
              <a:rPr lang="en-US" dirty="0" smtClean="0"/>
              <a:t>, Vessel, Rig, </a:t>
            </a:r>
            <a:r>
              <a:rPr lang="en-US" dirty="0" err="1" smtClean="0"/>
              <a:t>ApproximateDeparture</a:t>
            </a:r>
            <a:r>
              <a:rPr lang="en-US" dirty="0" smtClean="0"/>
              <a:t>, </a:t>
            </a:r>
            <a:r>
              <a:rPr lang="en-US" dirty="0" err="1" smtClean="0"/>
              <a:t>FullName</a:t>
            </a:r>
            <a:r>
              <a:rPr lang="en-US" dirty="0" smtClean="0"/>
              <a:t>, Age, Height, Skin, Hair, Eye, Residence, Rank, Lay, Remarks, </a:t>
            </a:r>
            <a:r>
              <a:rPr lang="en-US" dirty="0" err="1" smtClean="0"/>
              <a:t>VoyageNumber</a:t>
            </a:r>
            <a:r>
              <a:rPr lang="en-US" dirty="0" smtClean="0"/>
              <a:t>, </a:t>
            </a:r>
            <a:r>
              <a:rPr lang="en-US" dirty="0" err="1" smtClean="0"/>
              <a:t>VesselNumber</a:t>
            </a:r>
            <a:endParaRPr lang="en-US" dirty="0" smtClean="0"/>
          </a:p>
          <a:p>
            <a:endParaRPr lang="en-US" sz="2400" dirty="0"/>
          </a:p>
          <a:p>
            <a:r>
              <a:rPr lang="en-US" sz="2400" dirty="0" smtClean="0"/>
              <a:t>What are our assumptions? What are our expectations?</a:t>
            </a:r>
          </a:p>
          <a:p>
            <a:endParaRPr lang="en-US" sz="2400" dirty="0"/>
          </a:p>
          <a:p>
            <a:r>
              <a:rPr lang="en-US" sz="2400" dirty="0" smtClean="0"/>
              <a:t>What cleaning steps should we take for the full data set?</a:t>
            </a:r>
          </a:p>
          <a:p>
            <a:endParaRPr lang="en-US" sz="2400" dirty="0"/>
          </a:p>
          <a:p>
            <a:r>
              <a:rPr lang="en-US" sz="2400" dirty="0" smtClean="0"/>
              <a:t>What cleaning steps should we take for specific attributes?</a:t>
            </a:r>
          </a:p>
          <a:p>
            <a:endParaRPr lang="en-US" sz="2400" dirty="0"/>
          </a:p>
          <a:p>
            <a:r>
              <a:rPr lang="en-US" sz="2400" dirty="0" smtClean="0"/>
              <a:t>What should we keep track of as we go?</a:t>
            </a:r>
          </a:p>
        </p:txBody>
      </p:sp>
      <p:sp>
        <p:nvSpPr>
          <p:cNvPr id="4" name="Slide Number Placeholder 3"/>
          <p:cNvSpPr>
            <a:spLocks noGrp="1"/>
          </p:cNvSpPr>
          <p:nvPr>
            <p:ph type="sldNum" sz="quarter" idx="12"/>
          </p:nvPr>
        </p:nvSpPr>
        <p:spPr/>
        <p:txBody>
          <a:bodyPr/>
          <a:lstStyle/>
          <a:p>
            <a:fld id="{6E2D2B3B-882E-40F3-A32F-6DD516915044}" type="slidenum">
              <a:rPr lang="en-US" smtClean="0"/>
              <a:pPr/>
              <a:t>24</a:t>
            </a:fld>
            <a:endParaRPr lang="en-US" dirty="0"/>
          </a:p>
        </p:txBody>
      </p:sp>
    </p:spTree>
    <p:extLst>
      <p:ext uri="{BB962C8B-B14F-4D97-AF65-F5344CB8AC3E}">
        <p14:creationId xmlns:p14="http://schemas.microsoft.com/office/powerpoint/2010/main" val="3981170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Work with your project team</a:t>
            </a:r>
          </a:p>
          <a:p>
            <a:endParaRPr lang="en-US" dirty="0" smtClean="0"/>
          </a:p>
          <a:p>
            <a:r>
              <a:rPr lang="en-US" dirty="0" smtClean="0"/>
              <a:t>Select 1-2 columns of data from your project data set</a:t>
            </a:r>
          </a:p>
          <a:p>
            <a:r>
              <a:rPr lang="en-US" dirty="0" smtClean="0"/>
              <a:t>Test some of the applicable data cleaning procedures we’ve discussed</a:t>
            </a:r>
          </a:p>
          <a:p>
            <a:r>
              <a:rPr lang="en-US" dirty="0" smtClean="0"/>
              <a:t>Keep track of the steps you took &amp; decisions you made</a:t>
            </a:r>
          </a:p>
          <a:p>
            <a:endParaRPr lang="en-US" dirty="0" smtClean="0"/>
          </a:p>
          <a:p>
            <a:r>
              <a:rPr lang="en-US" dirty="0" smtClean="0"/>
              <a:t>If you finish cleaning one column, try another!</a:t>
            </a:r>
          </a:p>
          <a:p>
            <a:r>
              <a:rPr lang="en-US" dirty="0" smtClean="0"/>
              <a:t>Another approach: each team member can take a column and work with it in parallel</a:t>
            </a:r>
          </a:p>
        </p:txBody>
      </p:sp>
      <p:sp>
        <p:nvSpPr>
          <p:cNvPr id="4" name="Slide Number Placeholder 3"/>
          <p:cNvSpPr>
            <a:spLocks noGrp="1"/>
          </p:cNvSpPr>
          <p:nvPr>
            <p:ph type="sldNum" sz="quarter" idx="12"/>
          </p:nvPr>
        </p:nvSpPr>
        <p:spPr/>
        <p:txBody>
          <a:bodyPr/>
          <a:lstStyle/>
          <a:p>
            <a:fld id="{6E2D2B3B-882E-40F3-A32F-6DD516915044}" type="slidenum">
              <a:rPr lang="en-US" smtClean="0"/>
              <a:pPr/>
              <a:t>25</a:t>
            </a:fld>
            <a:endParaRPr lang="en-US" dirty="0"/>
          </a:p>
        </p:txBody>
      </p:sp>
    </p:spTree>
    <p:extLst>
      <p:ext uri="{BB962C8B-B14F-4D97-AF65-F5344CB8AC3E}">
        <p14:creationId xmlns:p14="http://schemas.microsoft.com/office/powerpoint/2010/main" val="9452955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Data Cleaning Tasks</a:t>
            </a:r>
            <a:endParaRPr lang="en-US" dirty="0"/>
          </a:p>
        </p:txBody>
      </p:sp>
      <p:sp>
        <p:nvSpPr>
          <p:cNvPr id="3" name="Content Placeholder 2"/>
          <p:cNvSpPr>
            <a:spLocks noGrp="1"/>
          </p:cNvSpPr>
          <p:nvPr>
            <p:ph idx="1"/>
          </p:nvPr>
        </p:nvSpPr>
        <p:spPr/>
        <p:txBody>
          <a:bodyPr/>
          <a:lstStyle/>
          <a:p>
            <a:r>
              <a:rPr lang="en-US" sz="2400" dirty="0" smtClean="0"/>
              <a:t>Fill in null fields: based on what rationale?</a:t>
            </a:r>
          </a:p>
          <a:p>
            <a:r>
              <a:rPr lang="en-US" sz="2400" dirty="0" smtClean="0"/>
              <a:t>Identify records to remove and why</a:t>
            </a:r>
          </a:p>
          <a:p>
            <a:r>
              <a:rPr lang="en-US" sz="2400" dirty="0" smtClean="0"/>
              <a:t>Check for character set problems</a:t>
            </a:r>
          </a:p>
          <a:p>
            <a:r>
              <a:rPr lang="en-US" sz="2400" dirty="0" smtClean="0"/>
              <a:t>Check temporal ordering for “impossible” sequences</a:t>
            </a:r>
          </a:p>
          <a:p>
            <a:r>
              <a:rPr lang="en-US" sz="2400" dirty="0" smtClean="0"/>
              <a:t>Verify there are no “illegal” values</a:t>
            </a:r>
          </a:p>
          <a:p>
            <a:r>
              <a:rPr lang="en-US" sz="2400" dirty="0"/>
              <a:t>Check distributions of values, </a:t>
            </a:r>
            <a:r>
              <a:rPr lang="en-US" sz="2400" dirty="0" smtClean="0"/>
              <a:t>identify outliers, </a:t>
            </a:r>
            <a:r>
              <a:rPr lang="en-US" sz="2400" dirty="0"/>
              <a:t>&amp; examine </a:t>
            </a:r>
            <a:r>
              <a:rPr lang="en-US" sz="2400" dirty="0" smtClean="0"/>
              <a:t>details</a:t>
            </a:r>
          </a:p>
          <a:p>
            <a:pPr lvl="1"/>
            <a:r>
              <a:rPr lang="en-US" sz="2200" dirty="0"/>
              <a:t>Transform nominal variables to ordinal </a:t>
            </a:r>
            <a:r>
              <a:rPr lang="en-US" sz="2200" dirty="0" smtClean="0"/>
              <a:t>values</a:t>
            </a:r>
          </a:p>
          <a:p>
            <a:pPr lvl="1"/>
            <a:r>
              <a:rPr lang="en-US" sz="2200" dirty="0" smtClean="0"/>
              <a:t>Min, max, mean</a:t>
            </a:r>
          </a:p>
          <a:p>
            <a:pPr lvl="1"/>
            <a:r>
              <a:rPr lang="en-US" sz="2200" dirty="0" smtClean="0"/>
              <a:t>Standard deviation</a:t>
            </a:r>
            <a:endParaRPr lang="en-US" sz="2200" dirty="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26</a:t>
            </a:fld>
            <a:endParaRPr lang="en-US" dirty="0"/>
          </a:p>
        </p:txBody>
      </p:sp>
    </p:spTree>
    <p:extLst>
      <p:ext uri="{BB962C8B-B14F-4D97-AF65-F5344CB8AC3E}">
        <p14:creationId xmlns:p14="http://schemas.microsoft.com/office/powerpoint/2010/main" val="35961988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notes</a:t>
            </a:r>
            <a:endParaRPr lang="en-US" dirty="0"/>
          </a:p>
        </p:txBody>
      </p:sp>
      <p:sp>
        <p:nvSpPr>
          <p:cNvPr id="3" name="Content Placeholder 2"/>
          <p:cNvSpPr>
            <a:spLocks noGrp="1"/>
          </p:cNvSpPr>
          <p:nvPr>
            <p:ph idx="1"/>
          </p:nvPr>
        </p:nvSpPr>
        <p:spPr/>
        <p:txBody>
          <a:bodyPr/>
          <a:lstStyle/>
          <a:p>
            <a:r>
              <a:rPr lang="en-US" dirty="0" smtClean="0"/>
              <a:t>Make sure you have a Wikimedia or Wikipedia account set up for class next week</a:t>
            </a:r>
          </a:p>
          <a:p>
            <a:endParaRPr lang="en-US" dirty="0"/>
          </a:p>
          <a:p>
            <a:r>
              <a:rPr lang="en-US" dirty="0" smtClean="0"/>
              <a:t>5 online discussions planned for rest of semester: allocate your effort wisely!</a:t>
            </a:r>
          </a:p>
          <a:p>
            <a:pPr lvl="1"/>
            <a:r>
              <a:rPr lang="en-US" dirty="0" smtClean="0"/>
              <a:t>Week 8: documenting data processing</a:t>
            </a:r>
          </a:p>
          <a:p>
            <a:pPr lvl="1"/>
            <a:r>
              <a:rPr lang="en-US" dirty="0" smtClean="0"/>
              <a:t>Week 11: data visualization</a:t>
            </a:r>
          </a:p>
          <a:p>
            <a:pPr lvl="1"/>
            <a:r>
              <a:rPr lang="en-US" dirty="0" smtClean="0"/>
              <a:t>Week 12: workflows</a:t>
            </a:r>
          </a:p>
          <a:p>
            <a:pPr lvl="1"/>
            <a:r>
              <a:rPr lang="en-US" dirty="0" smtClean="0"/>
              <a:t>Week 13: audiences</a:t>
            </a:r>
          </a:p>
          <a:p>
            <a:pPr lvl="1"/>
            <a:r>
              <a:rPr lang="en-US" dirty="0" smtClean="0"/>
              <a:t>Week 14: People’s Choice (topic TBD after next week’s feedback)</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27</a:t>
            </a:fld>
            <a:endParaRPr lang="en-US" dirty="0"/>
          </a:p>
        </p:txBody>
      </p:sp>
    </p:spTree>
    <p:extLst>
      <p:ext uri="{BB962C8B-B14F-4D97-AF65-F5344CB8AC3E}">
        <p14:creationId xmlns:p14="http://schemas.microsoft.com/office/powerpoint/2010/main" val="15346924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a:t>
            </a:r>
            <a:endParaRPr lang="en-US" dirty="0"/>
          </a:p>
        </p:txBody>
      </p:sp>
      <p:sp>
        <p:nvSpPr>
          <p:cNvPr id="3" name="Content Placeholder 2"/>
          <p:cNvSpPr>
            <a:spLocks noGrp="1"/>
          </p:cNvSpPr>
          <p:nvPr>
            <p:ph idx="1"/>
          </p:nvPr>
        </p:nvSpPr>
        <p:spPr/>
        <p:txBody>
          <a:bodyPr>
            <a:normAutofit fontScale="62500" lnSpcReduction="20000"/>
          </a:bodyPr>
          <a:lstStyle/>
          <a:p>
            <a:pPr marL="114300" indent="0">
              <a:spcAft>
                <a:spcPts val="600"/>
              </a:spcAft>
              <a:buNone/>
            </a:pPr>
            <a:r>
              <a:rPr lang="en-US" sz="3800" b="1" dirty="0"/>
              <a:t>What is </a:t>
            </a:r>
            <a:r>
              <a:rPr lang="en-US" sz="3800" b="1" i="1" dirty="0"/>
              <a:t>ethics</a:t>
            </a:r>
            <a:r>
              <a:rPr lang="en-US" sz="3800" b="1" dirty="0"/>
              <a:t>?</a:t>
            </a:r>
          </a:p>
          <a:p>
            <a:pPr marL="114300" lvl="1" indent="0">
              <a:spcAft>
                <a:spcPts val="600"/>
              </a:spcAft>
              <a:buClr>
                <a:schemeClr val="accent1"/>
              </a:buClr>
              <a:buNone/>
            </a:pPr>
            <a:r>
              <a:rPr lang="en-US" sz="2900" dirty="0"/>
              <a:t>“a set of moral principles; the principles of conduct governing an individual or group; a guiding philosophy</a:t>
            </a:r>
            <a:r>
              <a:rPr lang="en-US" sz="2900" dirty="0" smtClean="0"/>
              <a:t>” (</a:t>
            </a:r>
            <a:r>
              <a:rPr lang="en-US" sz="2900" dirty="0"/>
              <a:t>Merriam-Webster)</a:t>
            </a:r>
            <a:br>
              <a:rPr lang="en-US" sz="2900" dirty="0"/>
            </a:br>
            <a:endParaRPr lang="en-US" sz="2900" dirty="0"/>
          </a:p>
          <a:p>
            <a:pPr marL="114300" indent="0">
              <a:spcAft>
                <a:spcPts val="600"/>
              </a:spcAft>
              <a:buNone/>
            </a:pPr>
            <a:r>
              <a:rPr lang="en-US" sz="3800" b="1" dirty="0"/>
              <a:t>What is </a:t>
            </a:r>
            <a:r>
              <a:rPr lang="en-US" sz="3800" b="1" i="1" dirty="0"/>
              <a:t>applied ethics</a:t>
            </a:r>
            <a:r>
              <a:rPr lang="en-US" sz="3800" b="1" dirty="0"/>
              <a:t>?</a:t>
            </a:r>
          </a:p>
          <a:p>
            <a:pPr marL="114300" lvl="1" indent="0">
              <a:spcAft>
                <a:spcPts val="600"/>
              </a:spcAft>
              <a:buClr>
                <a:schemeClr val="accent1"/>
              </a:buClr>
              <a:buNone/>
            </a:pPr>
            <a:r>
              <a:rPr lang="en-US" sz="2900" dirty="0"/>
              <a:t>“what a person is obligated or permitted to do in a specific situation or a particular domain of action</a:t>
            </a:r>
            <a:r>
              <a:rPr lang="en-US" sz="2900" dirty="0" smtClean="0"/>
              <a:t>” (</a:t>
            </a:r>
            <a:r>
              <a:rPr lang="en-US" sz="2900" dirty="0"/>
              <a:t>Internet Encyclopedia of Philosophy)</a:t>
            </a:r>
          </a:p>
          <a:p>
            <a:pPr marL="114300" indent="0">
              <a:spcAft>
                <a:spcPts val="600"/>
              </a:spcAft>
              <a:buNone/>
            </a:pPr>
            <a:endParaRPr lang="en-US" sz="2600" b="1" dirty="0"/>
          </a:p>
          <a:p>
            <a:pPr marL="114300" indent="0">
              <a:spcAft>
                <a:spcPts val="600"/>
              </a:spcAft>
              <a:buNone/>
            </a:pPr>
            <a:r>
              <a:rPr lang="en-US" sz="3800" b="1" dirty="0"/>
              <a:t>What is </a:t>
            </a:r>
            <a:r>
              <a:rPr lang="en-US" sz="3800" b="1" i="1" dirty="0"/>
              <a:t>information ethics</a:t>
            </a:r>
            <a:r>
              <a:rPr lang="en-US" sz="3800" b="1" dirty="0"/>
              <a:t>?</a:t>
            </a:r>
          </a:p>
          <a:p>
            <a:pPr marL="114300" indent="0">
              <a:spcAft>
                <a:spcPts val="600"/>
              </a:spcAft>
              <a:buNone/>
            </a:pPr>
            <a:r>
              <a:rPr lang="en-US" sz="3100" dirty="0"/>
              <a:t>“ethical dilemmas arising from the collection, use, and management of information” </a:t>
            </a:r>
            <a:r>
              <a:rPr lang="en-US" sz="3100" dirty="0" smtClean="0"/>
              <a:t>(</a:t>
            </a:r>
            <a:r>
              <a:rPr lang="en-US" sz="3100" dirty="0"/>
              <a:t>Mason, 1986)</a:t>
            </a:r>
          </a:p>
          <a:p>
            <a:pPr marL="114300" indent="0">
              <a:spcAft>
                <a:spcPts val="600"/>
              </a:spcAft>
              <a:buNone/>
            </a:pPr>
            <a:endParaRPr lang="en-US" sz="3400" b="1" dirty="0"/>
          </a:p>
          <a:p>
            <a:pPr marL="114300" indent="0">
              <a:spcAft>
                <a:spcPts val="600"/>
              </a:spcAft>
              <a:buNone/>
            </a:pPr>
            <a:r>
              <a:rPr lang="en-US" sz="5100" b="1" dirty="0"/>
              <a:t>Why do we care</a:t>
            </a:r>
            <a:r>
              <a:rPr lang="en-US" sz="5100" b="1" dirty="0" smtClean="0"/>
              <a:t>?</a:t>
            </a:r>
            <a:endParaRPr lang="en-US" sz="5100" b="1"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3</a:t>
            </a:fld>
            <a:endParaRPr lang="en-US" dirty="0"/>
          </a:p>
        </p:txBody>
      </p:sp>
    </p:spTree>
    <p:extLst>
      <p:ext uri="{BB962C8B-B14F-4D97-AF65-F5344CB8AC3E}">
        <p14:creationId xmlns:p14="http://schemas.microsoft.com/office/powerpoint/2010/main" val="1092058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Components of Info Ethics</a:t>
            </a:r>
            <a:endParaRPr lang="en-US" dirty="0"/>
          </a:p>
        </p:txBody>
      </p:sp>
      <p:sp>
        <p:nvSpPr>
          <p:cNvPr id="5" name="Content Placeholder 4"/>
          <p:cNvSpPr>
            <a:spLocks noGrp="1"/>
          </p:cNvSpPr>
          <p:nvPr>
            <p:ph idx="1"/>
          </p:nvPr>
        </p:nvSpPr>
        <p:spPr>
          <a:xfrm>
            <a:off x="199901" y="1600200"/>
            <a:ext cx="7877299" cy="4800600"/>
          </a:xfrm>
        </p:spPr>
        <p:txBody>
          <a:bodyPr>
            <a:normAutofit/>
          </a:bodyPr>
          <a:lstStyle/>
          <a:p>
            <a:pPr lvl="1">
              <a:spcAft>
                <a:spcPts val="600"/>
              </a:spcAft>
              <a:buFont typeface="Wingdings" charset="2"/>
              <a:buChar char="Ø"/>
            </a:pPr>
            <a:r>
              <a:rPr lang="en-US" sz="2400" i="1" dirty="0" smtClean="0"/>
              <a:t>Privacy</a:t>
            </a:r>
            <a:r>
              <a:rPr lang="en-US" sz="2400" dirty="0" smtClean="0"/>
              <a:t>: what </a:t>
            </a:r>
            <a:r>
              <a:rPr lang="en-US" sz="2400" dirty="0"/>
              <a:t>personal information should individuals be </a:t>
            </a:r>
            <a:r>
              <a:rPr lang="en-US" sz="2400" dirty="0" smtClean="0"/>
              <a:t>required </a:t>
            </a:r>
            <a:r>
              <a:rPr lang="en-US" sz="2400" dirty="0"/>
              <a:t>to disclose and under what </a:t>
            </a:r>
            <a:r>
              <a:rPr lang="en-US" sz="2400" dirty="0" smtClean="0"/>
              <a:t>conditions</a:t>
            </a:r>
          </a:p>
          <a:p>
            <a:pPr lvl="1">
              <a:spcAft>
                <a:spcPts val="600"/>
              </a:spcAft>
              <a:buFont typeface="Wingdings" charset="2"/>
              <a:buChar char="Ø"/>
            </a:pPr>
            <a:endParaRPr lang="en-US" sz="2400" dirty="0"/>
          </a:p>
          <a:p>
            <a:pPr lvl="1">
              <a:spcAft>
                <a:spcPts val="600"/>
              </a:spcAft>
              <a:buFont typeface="Wingdings" charset="2"/>
              <a:buChar char="Ø"/>
            </a:pPr>
            <a:r>
              <a:rPr lang="en-US" sz="2400" i="1" dirty="0" smtClean="0"/>
              <a:t>Accuracy</a:t>
            </a:r>
            <a:r>
              <a:rPr lang="en-US" sz="2400" dirty="0" smtClean="0"/>
              <a:t>: what </a:t>
            </a:r>
            <a:r>
              <a:rPr lang="en-US" sz="2400" dirty="0"/>
              <a:t>policies and standards are needed to protect individuals from </a:t>
            </a:r>
            <a:r>
              <a:rPr lang="en-US" sz="2400" dirty="0" smtClean="0"/>
              <a:t>errors</a:t>
            </a:r>
          </a:p>
          <a:p>
            <a:pPr lvl="1">
              <a:spcAft>
                <a:spcPts val="600"/>
              </a:spcAft>
              <a:buFont typeface="Wingdings" charset="2"/>
              <a:buChar char="Ø"/>
            </a:pPr>
            <a:endParaRPr lang="en-US" sz="2400" dirty="0"/>
          </a:p>
          <a:p>
            <a:pPr lvl="1">
              <a:spcAft>
                <a:spcPts val="600"/>
              </a:spcAft>
              <a:buFont typeface="Wingdings" charset="2"/>
              <a:buChar char="Ø"/>
            </a:pPr>
            <a:r>
              <a:rPr lang="en-US" sz="2400" i="1" dirty="0" smtClean="0"/>
              <a:t>Property</a:t>
            </a:r>
            <a:r>
              <a:rPr lang="en-US" sz="2400" dirty="0" smtClean="0"/>
              <a:t>: who </a:t>
            </a:r>
            <a:r>
              <a:rPr lang="en-US" sz="2400" dirty="0"/>
              <a:t>owns data and how should ownership be </a:t>
            </a:r>
            <a:r>
              <a:rPr lang="en-US" sz="2400" dirty="0" smtClean="0"/>
              <a:t>determined</a:t>
            </a:r>
          </a:p>
          <a:p>
            <a:pPr lvl="1">
              <a:spcAft>
                <a:spcPts val="600"/>
              </a:spcAft>
              <a:buFont typeface="Wingdings" charset="2"/>
              <a:buChar char="Ø"/>
            </a:pPr>
            <a:endParaRPr lang="en-US" sz="2400" dirty="0" smtClean="0"/>
          </a:p>
          <a:p>
            <a:pPr lvl="1">
              <a:spcAft>
                <a:spcPts val="600"/>
              </a:spcAft>
              <a:buFont typeface="Wingdings" charset="2"/>
              <a:buChar char="Ø"/>
            </a:pPr>
            <a:r>
              <a:rPr lang="en-US" sz="2400" i="1" dirty="0" smtClean="0"/>
              <a:t>Access</a:t>
            </a:r>
            <a:r>
              <a:rPr lang="en-US" sz="2400" dirty="0" smtClean="0"/>
              <a:t>: who </a:t>
            </a:r>
            <a:r>
              <a:rPr lang="en-US" sz="2400" dirty="0"/>
              <a:t>can have access to what </a:t>
            </a:r>
            <a:r>
              <a:rPr lang="en-US" sz="2400" dirty="0" smtClean="0"/>
              <a:t>information</a:t>
            </a:r>
            <a:endParaRPr lang="en-US" sz="2400" dirty="0"/>
          </a:p>
          <a:p>
            <a:pPr marL="114300" indent="0">
              <a:buNone/>
            </a:pPr>
            <a:endParaRPr lang="en-US" dirty="0"/>
          </a:p>
        </p:txBody>
      </p:sp>
      <p:sp>
        <p:nvSpPr>
          <p:cNvPr id="4" name="Slide Number Placeholder 3"/>
          <p:cNvSpPr>
            <a:spLocks noGrp="1"/>
          </p:cNvSpPr>
          <p:nvPr>
            <p:ph type="sldNum" sz="quarter" idx="12"/>
          </p:nvPr>
        </p:nvSpPr>
        <p:spPr/>
        <p:txBody>
          <a:bodyPr/>
          <a:lstStyle/>
          <a:p>
            <a:fld id="{1ABBD891-3050-A942-8C79-99330A2034C3}" type="slidenum">
              <a:rPr lang="en-US" smtClean="0"/>
              <a:t>4</a:t>
            </a:fld>
            <a:endParaRPr lang="en-US" dirty="0"/>
          </a:p>
        </p:txBody>
      </p:sp>
      <p:sp>
        <p:nvSpPr>
          <p:cNvPr id="6" name="TextBox 5"/>
          <p:cNvSpPr txBox="1"/>
          <p:nvPr/>
        </p:nvSpPr>
        <p:spPr>
          <a:xfrm>
            <a:off x="5660597" y="6413937"/>
            <a:ext cx="2619803" cy="307777"/>
          </a:xfrm>
          <a:prstGeom prst="rect">
            <a:avLst/>
          </a:prstGeom>
          <a:noFill/>
        </p:spPr>
        <p:txBody>
          <a:bodyPr wrap="none" rtlCol="0">
            <a:spAutoFit/>
          </a:bodyPr>
          <a:lstStyle/>
          <a:p>
            <a:r>
              <a:rPr lang="en-US" sz="1400" dirty="0" smtClean="0"/>
              <a:t>Source: </a:t>
            </a:r>
            <a:r>
              <a:rPr lang="en-US" sz="1400" dirty="0" err="1" smtClean="0"/>
              <a:t>Culnan</a:t>
            </a:r>
            <a:r>
              <a:rPr lang="en-US" sz="1400" dirty="0" smtClean="0"/>
              <a:t> &amp; Williams (2009)</a:t>
            </a:r>
            <a:endParaRPr lang="en-US" sz="1400" dirty="0"/>
          </a:p>
        </p:txBody>
      </p:sp>
    </p:spTree>
    <p:extLst>
      <p:ext uri="{BB962C8B-B14F-4D97-AF65-F5344CB8AC3E}">
        <p14:creationId xmlns:p14="http://schemas.microsoft.com/office/powerpoint/2010/main" val="1338346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Study </a:t>
            </a:r>
            <a:endParaRPr lang="en-US" dirty="0"/>
          </a:p>
        </p:txBody>
      </p:sp>
      <p:sp>
        <p:nvSpPr>
          <p:cNvPr id="4" name="Slide Number Placeholder 3"/>
          <p:cNvSpPr>
            <a:spLocks noGrp="1"/>
          </p:cNvSpPr>
          <p:nvPr>
            <p:ph type="sldNum" sz="quarter" idx="12"/>
          </p:nvPr>
        </p:nvSpPr>
        <p:spPr/>
        <p:txBody>
          <a:bodyPr/>
          <a:lstStyle/>
          <a:p>
            <a:fld id="{1ABBD891-3050-A942-8C79-99330A2034C3}" type="slidenum">
              <a:rPr lang="en-US" smtClean="0"/>
              <a:t>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2" y="1636221"/>
            <a:ext cx="3532293" cy="2649220"/>
          </a:xfrm>
          <a:prstGeom prst="rect">
            <a:avLst/>
          </a:prstGeom>
        </p:spPr>
      </p:pic>
      <p:pic>
        <p:nvPicPr>
          <p:cNvPr id="7" name="Picture 6" descr="f7e28d4b-070e-4039-9c9a-a4d9e796d8bf-620x37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995" y="3113549"/>
            <a:ext cx="4649142" cy="2789485"/>
          </a:xfrm>
          <a:prstGeom prst="rect">
            <a:avLst/>
          </a:prstGeom>
        </p:spPr>
      </p:pic>
      <p:sp>
        <p:nvSpPr>
          <p:cNvPr id="8" name="TextBox 7"/>
          <p:cNvSpPr txBox="1"/>
          <p:nvPr/>
        </p:nvSpPr>
        <p:spPr>
          <a:xfrm>
            <a:off x="4117668" y="1636221"/>
            <a:ext cx="4221999" cy="1477328"/>
          </a:xfrm>
          <a:prstGeom prst="rect">
            <a:avLst/>
          </a:prstGeom>
          <a:noFill/>
        </p:spPr>
        <p:txBody>
          <a:bodyPr wrap="square" rtlCol="0">
            <a:spAutoFit/>
          </a:bodyPr>
          <a:lstStyle/>
          <a:p>
            <a:r>
              <a:rPr lang="en-US" dirty="0"/>
              <a:t>Kramer, A., Guillory, J. and Hancock, J. Experimental </a:t>
            </a:r>
            <a:r>
              <a:rPr lang="en-US" dirty="0" smtClean="0"/>
              <a:t>evidence </a:t>
            </a:r>
            <a:r>
              <a:rPr lang="en-US" dirty="0"/>
              <a:t>of massive-scale emotional contagion </a:t>
            </a:r>
            <a:r>
              <a:rPr lang="en-US" dirty="0" smtClean="0"/>
              <a:t>through </a:t>
            </a:r>
            <a:r>
              <a:rPr lang="en-US" dirty="0"/>
              <a:t>social networks. </a:t>
            </a:r>
            <a:r>
              <a:rPr lang="en-US" i="1" dirty="0"/>
              <a:t>PNAS, 111</a:t>
            </a:r>
            <a:r>
              <a:rPr lang="en-US" dirty="0"/>
              <a:t>, 24 (2014), 8788-</a:t>
            </a:r>
          </a:p>
          <a:p>
            <a:r>
              <a:rPr lang="en-US" dirty="0" smtClean="0"/>
              <a:t>8790</a:t>
            </a:r>
            <a:r>
              <a:rPr lang="en-US" dirty="0"/>
              <a:t>. </a:t>
            </a:r>
          </a:p>
        </p:txBody>
      </p:sp>
      <p:pic>
        <p:nvPicPr>
          <p:cNvPr id="6" name="Picture 5" descr="emotional-contagion-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51558"/>
            <a:ext cx="5037667" cy="1189220"/>
          </a:xfrm>
          <a:prstGeom prst="rect">
            <a:avLst/>
          </a:prstGeom>
        </p:spPr>
      </p:pic>
    </p:spTree>
    <p:extLst>
      <p:ext uri="{BB962C8B-B14F-4D97-AF65-F5344CB8AC3E}">
        <p14:creationId xmlns:p14="http://schemas.microsoft.com/office/powerpoint/2010/main" val="42341454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Study</a:t>
            </a:r>
            <a:endParaRPr lang="en-US" dirty="0"/>
          </a:p>
        </p:txBody>
      </p:sp>
      <p:sp>
        <p:nvSpPr>
          <p:cNvPr id="3" name="Content Placeholder 2"/>
          <p:cNvSpPr>
            <a:spLocks noGrp="1"/>
          </p:cNvSpPr>
          <p:nvPr>
            <p:ph idx="1"/>
          </p:nvPr>
        </p:nvSpPr>
        <p:spPr/>
        <p:txBody>
          <a:bodyPr>
            <a:normAutofit/>
          </a:bodyPr>
          <a:lstStyle/>
          <a:p>
            <a:pPr marL="114300" indent="0">
              <a:buNone/>
            </a:pPr>
            <a:r>
              <a:rPr lang="en-US" sz="3200" dirty="0" smtClean="0"/>
              <a:t>Were Facebook users harmed?</a:t>
            </a:r>
            <a:endParaRPr lang="en-US" sz="3200" dirty="0"/>
          </a:p>
        </p:txBody>
      </p:sp>
      <p:sp>
        <p:nvSpPr>
          <p:cNvPr id="4" name="Slide Number Placeholder 3"/>
          <p:cNvSpPr>
            <a:spLocks noGrp="1"/>
          </p:cNvSpPr>
          <p:nvPr>
            <p:ph type="sldNum" sz="quarter" idx="12"/>
          </p:nvPr>
        </p:nvSpPr>
        <p:spPr/>
        <p:txBody>
          <a:bodyPr/>
          <a:lstStyle/>
          <a:p>
            <a:fld id="{1ABBD891-3050-A942-8C79-99330A2034C3}" type="slidenum">
              <a:rPr lang="en-US" smtClean="0"/>
              <a:t>6</a:t>
            </a:fld>
            <a:endParaRPr lang="en-US" dirty="0"/>
          </a:p>
        </p:txBody>
      </p:sp>
      <p:pic>
        <p:nvPicPr>
          <p:cNvPr id="5" name="Picture 4" descr="Screen Shot 2014-11-19 at 11.17.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21" y="2693811"/>
            <a:ext cx="7364130" cy="3200400"/>
          </a:xfrm>
          <a:prstGeom prst="rect">
            <a:avLst/>
          </a:prstGeom>
        </p:spPr>
      </p:pic>
      <p:sp>
        <p:nvSpPr>
          <p:cNvPr id="6" name="Rectangle 5"/>
          <p:cNvSpPr/>
          <p:nvPr/>
        </p:nvSpPr>
        <p:spPr>
          <a:xfrm>
            <a:off x="1062567" y="3646309"/>
            <a:ext cx="6388100" cy="1200328"/>
          </a:xfrm>
          <a:prstGeom prst="rect">
            <a:avLst/>
          </a:prstGeom>
        </p:spPr>
        <p:txBody>
          <a:bodyPr wrap="square">
            <a:spAutoFit/>
          </a:bodyPr>
          <a:lstStyle/>
          <a:p>
            <a:r>
              <a:rPr lang="en-US" sz="2400" dirty="0" smtClean="0"/>
              <a:t>I </a:t>
            </a:r>
            <a:r>
              <a:rPr lang="en-US" sz="2400" dirty="0"/>
              <a:t>wonder if Facebook KILLED anyone with their emotional manipulation stunt. At their scale and with depressed people out there, it’s possible</a:t>
            </a:r>
            <a:r>
              <a:rPr lang="en-US" sz="2400" dirty="0" smtClean="0"/>
              <a:t>.</a:t>
            </a:r>
            <a:endParaRPr lang="en-US" sz="2400" dirty="0"/>
          </a:p>
        </p:txBody>
      </p:sp>
    </p:spTree>
    <p:extLst>
      <p:ext uri="{BB962C8B-B14F-4D97-AF65-F5344CB8AC3E}">
        <p14:creationId xmlns:p14="http://schemas.microsoft.com/office/powerpoint/2010/main" val="29864555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Study</a:t>
            </a:r>
            <a:endParaRPr lang="en-US" dirty="0"/>
          </a:p>
        </p:txBody>
      </p:sp>
      <p:sp>
        <p:nvSpPr>
          <p:cNvPr id="3" name="Content Placeholder 2"/>
          <p:cNvSpPr>
            <a:spLocks noGrp="1"/>
          </p:cNvSpPr>
          <p:nvPr>
            <p:ph idx="1"/>
          </p:nvPr>
        </p:nvSpPr>
        <p:spPr/>
        <p:txBody>
          <a:bodyPr>
            <a:normAutofit/>
          </a:bodyPr>
          <a:lstStyle/>
          <a:p>
            <a:pPr marL="114300" indent="0">
              <a:buNone/>
            </a:pPr>
            <a:r>
              <a:rPr lang="en-US" sz="3200" dirty="0" smtClean="0"/>
              <a:t>Did participants give consent?</a:t>
            </a:r>
            <a:endParaRPr lang="en-US" sz="3200" dirty="0"/>
          </a:p>
        </p:txBody>
      </p:sp>
      <p:sp>
        <p:nvSpPr>
          <p:cNvPr id="4" name="Slide Number Placeholder 3"/>
          <p:cNvSpPr>
            <a:spLocks noGrp="1"/>
          </p:cNvSpPr>
          <p:nvPr>
            <p:ph type="sldNum" sz="quarter" idx="12"/>
          </p:nvPr>
        </p:nvSpPr>
        <p:spPr/>
        <p:txBody>
          <a:bodyPr/>
          <a:lstStyle/>
          <a:p>
            <a:fld id="{1ABBD891-3050-A942-8C79-99330A2034C3}" type="slidenum">
              <a:rPr lang="en-US" smtClean="0"/>
              <a:t>7</a:t>
            </a:fld>
            <a:endParaRPr lang="en-US" dirty="0"/>
          </a:p>
        </p:txBody>
      </p:sp>
      <p:pic>
        <p:nvPicPr>
          <p:cNvPr id="5" name="Picture 4" descr="top-AB-testing-too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22" y="2616200"/>
            <a:ext cx="6858000" cy="3429000"/>
          </a:xfrm>
          <a:prstGeom prst="rect">
            <a:avLst/>
          </a:prstGeom>
        </p:spPr>
      </p:pic>
    </p:spTree>
    <p:extLst>
      <p:ext uri="{BB962C8B-B14F-4D97-AF65-F5344CB8AC3E}">
        <p14:creationId xmlns:p14="http://schemas.microsoft.com/office/powerpoint/2010/main" val="3187898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Study</a:t>
            </a:r>
            <a:endParaRPr lang="en-US" dirty="0"/>
          </a:p>
        </p:txBody>
      </p:sp>
      <p:sp>
        <p:nvSpPr>
          <p:cNvPr id="3" name="Content Placeholder 2"/>
          <p:cNvSpPr>
            <a:spLocks noGrp="1"/>
          </p:cNvSpPr>
          <p:nvPr>
            <p:ph idx="1"/>
          </p:nvPr>
        </p:nvSpPr>
        <p:spPr/>
        <p:txBody>
          <a:bodyPr>
            <a:normAutofit/>
          </a:bodyPr>
          <a:lstStyle/>
          <a:p>
            <a:pPr marL="114300" indent="0">
              <a:buNone/>
            </a:pPr>
            <a:r>
              <a:rPr lang="en-US" sz="3200" dirty="0" smtClean="0"/>
              <a:t>Was the research ever reviewed?</a:t>
            </a:r>
            <a:endParaRPr lang="en-US" sz="3200" dirty="0"/>
          </a:p>
        </p:txBody>
      </p:sp>
      <p:sp>
        <p:nvSpPr>
          <p:cNvPr id="4" name="Slide Number Placeholder 3"/>
          <p:cNvSpPr>
            <a:spLocks noGrp="1"/>
          </p:cNvSpPr>
          <p:nvPr>
            <p:ph type="sldNum" sz="quarter" idx="12"/>
          </p:nvPr>
        </p:nvSpPr>
        <p:spPr/>
        <p:txBody>
          <a:bodyPr/>
          <a:lstStyle/>
          <a:p>
            <a:fld id="{1ABBD891-3050-A942-8C79-99330A2034C3}" type="slidenum">
              <a:rPr lang="en-US" smtClean="0"/>
              <a:t>8</a:t>
            </a:fld>
            <a:endParaRPr lang="en-US" dirty="0"/>
          </a:p>
        </p:txBody>
      </p:sp>
      <p:pic>
        <p:nvPicPr>
          <p:cNvPr id="5" name="Picture 4" descr="irb-m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411" y="3522058"/>
            <a:ext cx="5638800" cy="2671381"/>
          </a:xfrm>
          <a:prstGeom prst="rect">
            <a:avLst/>
          </a:prstGeom>
        </p:spPr>
      </p:pic>
      <p:pic>
        <p:nvPicPr>
          <p:cNvPr id="6" name="Picture 5"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61" y="3723290"/>
            <a:ext cx="2228850" cy="2228850"/>
          </a:xfrm>
          <a:prstGeom prst="rect">
            <a:avLst/>
          </a:prstGeom>
        </p:spPr>
      </p:pic>
    </p:spTree>
    <p:extLst>
      <p:ext uri="{BB962C8B-B14F-4D97-AF65-F5344CB8AC3E}">
        <p14:creationId xmlns:p14="http://schemas.microsoft.com/office/powerpoint/2010/main" val="41542835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Study</a:t>
            </a:r>
            <a:endParaRPr lang="en-US" dirty="0"/>
          </a:p>
        </p:txBody>
      </p:sp>
      <p:sp>
        <p:nvSpPr>
          <p:cNvPr id="3" name="Content Placeholder 2"/>
          <p:cNvSpPr>
            <a:spLocks noGrp="1"/>
          </p:cNvSpPr>
          <p:nvPr>
            <p:ph idx="1"/>
          </p:nvPr>
        </p:nvSpPr>
        <p:spPr>
          <a:xfrm>
            <a:off x="457200" y="1600200"/>
            <a:ext cx="7620000" cy="4972662"/>
          </a:xfrm>
        </p:spPr>
        <p:txBody>
          <a:bodyPr>
            <a:normAutofit lnSpcReduction="10000"/>
          </a:bodyPr>
          <a:lstStyle/>
          <a:p>
            <a:r>
              <a:rPr lang="en-US" sz="2800" dirty="0" smtClean="0"/>
              <a:t>Does the study involve issues around</a:t>
            </a:r>
            <a:r>
              <a:rPr lang="is-IS" sz="2800" dirty="0" smtClean="0"/>
              <a:t>…</a:t>
            </a:r>
          </a:p>
          <a:p>
            <a:endParaRPr lang="is-IS" sz="2800" dirty="0" smtClean="0"/>
          </a:p>
          <a:p>
            <a:pPr lvl="1"/>
            <a:r>
              <a:rPr lang="is-IS" sz="2400" i="1" dirty="0" smtClean="0"/>
              <a:t>Privacy? </a:t>
            </a:r>
            <a:r>
              <a:rPr lang="is-IS" sz="2400" dirty="0" smtClean="0"/>
              <a:t>(</a:t>
            </a:r>
            <a:r>
              <a:rPr lang="en-US" sz="2400" dirty="0"/>
              <a:t>what personal information should individuals be required to disclose and under what </a:t>
            </a:r>
            <a:r>
              <a:rPr lang="en-US" sz="2400" dirty="0" smtClean="0"/>
              <a:t>conditions)</a:t>
            </a:r>
            <a:endParaRPr lang="is-IS" sz="2400" dirty="0" smtClean="0"/>
          </a:p>
          <a:p>
            <a:pPr lvl="1"/>
            <a:endParaRPr lang="is-IS" sz="2400" i="1" dirty="0" smtClean="0"/>
          </a:p>
          <a:p>
            <a:pPr lvl="1"/>
            <a:r>
              <a:rPr lang="is-IS" sz="2400" i="1" dirty="0" smtClean="0"/>
              <a:t>Accuracy?</a:t>
            </a:r>
            <a:r>
              <a:rPr lang="is-IS" sz="2400" dirty="0" smtClean="0"/>
              <a:t> (</a:t>
            </a:r>
            <a:r>
              <a:rPr lang="en-US" sz="2400" dirty="0"/>
              <a:t>what policies and standards are needed to protect individuals from </a:t>
            </a:r>
            <a:r>
              <a:rPr lang="en-US" sz="2400" dirty="0" smtClean="0"/>
              <a:t>errors)</a:t>
            </a:r>
            <a:endParaRPr lang="is-IS" sz="2400" dirty="0" smtClean="0"/>
          </a:p>
          <a:p>
            <a:pPr lvl="1"/>
            <a:endParaRPr lang="is-IS" sz="2400" i="1" dirty="0" smtClean="0"/>
          </a:p>
          <a:p>
            <a:pPr lvl="1"/>
            <a:r>
              <a:rPr lang="is-IS" sz="2400" i="1" dirty="0" smtClean="0"/>
              <a:t>Property? </a:t>
            </a:r>
            <a:r>
              <a:rPr lang="is-IS" sz="2400" dirty="0" smtClean="0"/>
              <a:t>(</a:t>
            </a:r>
            <a:r>
              <a:rPr lang="en-US" sz="2400" dirty="0"/>
              <a:t>who owns data and how should ownership be </a:t>
            </a:r>
            <a:r>
              <a:rPr lang="en-US" sz="2400" dirty="0" smtClean="0"/>
              <a:t>determined)</a:t>
            </a:r>
            <a:endParaRPr lang="is-IS" sz="2400" dirty="0" smtClean="0"/>
          </a:p>
          <a:p>
            <a:pPr lvl="1"/>
            <a:endParaRPr lang="is-IS" sz="2400" i="1" dirty="0" smtClean="0"/>
          </a:p>
          <a:p>
            <a:pPr lvl="1"/>
            <a:r>
              <a:rPr lang="is-IS" sz="2400" i="1" dirty="0" smtClean="0"/>
              <a:t>Access? </a:t>
            </a:r>
            <a:r>
              <a:rPr lang="is-IS" sz="2400" dirty="0" smtClean="0"/>
              <a:t>(</a:t>
            </a:r>
            <a:r>
              <a:rPr lang="en-US" sz="2400" dirty="0"/>
              <a:t>who can have access to what </a:t>
            </a:r>
            <a:r>
              <a:rPr lang="en-US" sz="2400" dirty="0" smtClean="0"/>
              <a:t>information)</a:t>
            </a:r>
            <a:endParaRPr lang="is-IS" sz="2400" dirty="0" smtClean="0"/>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9</a:t>
            </a:fld>
            <a:endParaRPr lang="en-US" dirty="0"/>
          </a:p>
        </p:txBody>
      </p:sp>
    </p:spTree>
    <p:extLst>
      <p:ext uri="{BB962C8B-B14F-4D97-AF65-F5344CB8AC3E}">
        <p14:creationId xmlns:p14="http://schemas.microsoft.com/office/powerpoint/2010/main" val="10978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MD ischool">
  <a:themeElements>
    <a:clrScheme name="Custom 12">
      <a:dk1>
        <a:sysClr val="windowText" lastClr="000000"/>
      </a:dk1>
      <a:lt1>
        <a:sysClr val="window" lastClr="FFFFFF"/>
      </a:lt1>
      <a:dk2>
        <a:srgbClr val="B81821"/>
      </a:dk2>
      <a:lt2>
        <a:srgbClr val="040404"/>
      </a:lt2>
      <a:accent1>
        <a:srgbClr val="030303"/>
      </a:accent1>
      <a:accent2>
        <a:srgbClr val="EB2716"/>
      </a:accent2>
      <a:accent3>
        <a:srgbClr val="E2751D"/>
      </a:accent3>
      <a:accent4>
        <a:srgbClr val="FFB400"/>
      </a:accent4>
      <a:accent5>
        <a:srgbClr val="7EB606"/>
      </a:accent5>
      <a:accent6>
        <a:srgbClr val="C00000"/>
      </a:accent6>
      <a:hlink>
        <a:srgbClr val="7030A0"/>
      </a:hlink>
      <a:folHlink>
        <a:srgbClr val="00B0F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UMD ischool.thmx</Template>
  <TotalTime>13020</TotalTime>
  <Words>1428</Words>
  <Application>Microsoft Macintosh PowerPoint</Application>
  <PresentationFormat>On-screen Show (4:3)</PresentationFormat>
  <Paragraphs>277</Paragraphs>
  <Slides>27</Slides>
  <Notes>9</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UMD ischool</vt:lpstr>
      <vt:lpstr>INFM 600: Information Environments</vt:lpstr>
      <vt:lpstr>Today’s Episode</vt:lpstr>
      <vt:lpstr>Ethics</vt:lpstr>
      <vt:lpstr>4 Components of Info Ethics</vt:lpstr>
      <vt:lpstr>Facebook Study </vt:lpstr>
      <vt:lpstr>Facebook Study</vt:lpstr>
      <vt:lpstr>Facebook Study</vt:lpstr>
      <vt:lpstr>Facebook Study</vt:lpstr>
      <vt:lpstr>Facebook Study</vt:lpstr>
      <vt:lpstr>“Research at Facebook”</vt:lpstr>
      <vt:lpstr>Belmont Report Basics</vt:lpstr>
      <vt:lpstr>Belmont Report Principles</vt:lpstr>
      <vt:lpstr>Key Conflict Zones</vt:lpstr>
      <vt:lpstr>Key Conflict Zones</vt:lpstr>
      <vt:lpstr>Vitak et al. (2016)</vt:lpstr>
      <vt:lpstr>Discuss: Ethics &amp; Data Cleaning</vt:lpstr>
      <vt:lpstr>Van den Broeck et al. (2005)</vt:lpstr>
      <vt:lpstr>Van den Broeck et al. (2005)</vt:lpstr>
      <vt:lpstr>Sources of error</vt:lpstr>
      <vt:lpstr>Data screening methods</vt:lpstr>
      <vt:lpstr>Practical strategies</vt:lpstr>
      <vt:lpstr>Break</vt:lpstr>
      <vt:lpstr>Demo</vt:lpstr>
      <vt:lpstr>Demo</vt:lpstr>
      <vt:lpstr>Activity</vt:lpstr>
      <vt:lpstr>Suggested Data Cleaning Tasks</vt:lpstr>
      <vt:lpstr>Final notes</vt:lpstr>
    </vt:vector>
  </TitlesOfParts>
  <Company>Michigan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INFM-600: Information Environments</dc:title>
  <dc:creator>Jessica Vitak</dc:creator>
  <cp:lastModifiedBy>Andrea Wiggins</cp:lastModifiedBy>
  <cp:revision>333</cp:revision>
  <cp:lastPrinted>2015-09-22T16:47:13Z</cp:lastPrinted>
  <dcterms:created xsi:type="dcterms:W3CDTF">2012-09-02T20:09:34Z</dcterms:created>
  <dcterms:modified xsi:type="dcterms:W3CDTF">2016-10-07T00:52:06Z</dcterms:modified>
</cp:coreProperties>
</file>